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7" r:id="rId2"/>
    <p:sldMasterId id="2147483733" r:id="rId3"/>
    <p:sldMasterId id="2147483721" r:id="rId4"/>
    <p:sldMasterId id="2147483709" r:id="rId5"/>
    <p:sldMasterId id="2147483660" r:id="rId6"/>
    <p:sldMasterId id="2147483745" r:id="rId7"/>
  </p:sldMasterIdLst>
  <p:notesMasterIdLst>
    <p:notesMasterId r:id="rId46"/>
  </p:notesMasterIdLst>
  <p:handoutMasterIdLst>
    <p:handoutMasterId r:id="rId47"/>
  </p:handoutMasterIdLst>
  <p:sldIdLst>
    <p:sldId id="383" r:id="rId8"/>
    <p:sldId id="380" r:id="rId9"/>
    <p:sldId id="381" r:id="rId10"/>
    <p:sldId id="343" r:id="rId11"/>
    <p:sldId id="345" r:id="rId12"/>
    <p:sldId id="346" r:id="rId13"/>
    <p:sldId id="347" r:id="rId14"/>
    <p:sldId id="349" r:id="rId15"/>
    <p:sldId id="344" r:id="rId16"/>
    <p:sldId id="350" r:id="rId17"/>
    <p:sldId id="351" r:id="rId18"/>
    <p:sldId id="352" r:id="rId19"/>
    <p:sldId id="353" r:id="rId20"/>
    <p:sldId id="355" r:id="rId21"/>
    <p:sldId id="356" r:id="rId22"/>
    <p:sldId id="379" r:id="rId23"/>
    <p:sldId id="348" r:id="rId24"/>
    <p:sldId id="357" r:id="rId25"/>
    <p:sldId id="358" r:id="rId26"/>
    <p:sldId id="359" r:id="rId27"/>
    <p:sldId id="360" r:id="rId28"/>
    <p:sldId id="354" r:id="rId29"/>
    <p:sldId id="361" r:id="rId30"/>
    <p:sldId id="363" r:id="rId31"/>
    <p:sldId id="364" r:id="rId32"/>
    <p:sldId id="365" r:id="rId33"/>
    <p:sldId id="366" r:id="rId34"/>
    <p:sldId id="367" r:id="rId35"/>
    <p:sldId id="368" r:id="rId36"/>
    <p:sldId id="370" r:id="rId37"/>
    <p:sldId id="371" r:id="rId38"/>
    <p:sldId id="372" r:id="rId39"/>
    <p:sldId id="369" r:id="rId40"/>
    <p:sldId id="373" r:id="rId41"/>
    <p:sldId id="374" r:id="rId42"/>
    <p:sldId id="375" r:id="rId43"/>
    <p:sldId id="277" r:id="rId44"/>
    <p:sldId id="3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Genome Analysis Centre" id="{363505CC-1BD1-4141-8EB1-6C4AFDFECA6F}">
          <p14:sldIdLst>
            <p14:sldId id="383"/>
            <p14:sldId id="380"/>
            <p14:sldId id="381"/>
            <p14:sldId id="343"/>
            <p14:sldId id="345"/>
            <p14:sldId id="346"/>
            <p14:sldId id="347"/>
            <p14:sldId id="349"/>
            <p14:sldId id="344"/>
            <p14:sldId id="350"/>
            <p14:sldId id="351"/>
            <p14:sldId id="352"/>
            <p14:sldId id="353"/>
            <p14:sldId id="355"/>
            <p14:sldId id="356"/>
            <p14:sldId id="379"/>
            <p14:sldId id="348"/>
            <p14:sldId id="357"/>
            <p14:sldId id="358"/>
            <p14:sldId id="359"/>
            <p14:sldId id="360"/>
            <p14:sldId id="354"/>
            <p14:sldId id="361"/>
            <p14:sldId id="363"/>
            <p14:sldId id="364"/>
            <p14:sldId id="365"/>
            <p14:sldId id="366"/>
            <p14:sldId id="367"/>
            <p14:sldId id="368"/>
            <p14:sldId id="370"/>
            <p14:sldId id="371"/>
            <p14:sldId id="372"/>
            <p14:sldId id="369"/>
            <p14:sldId id="373"/>
            <p14:sldId id="374"/>
            <p14:sldId id="375"/>
            <p14:sldId id="277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80"/>
    <a:srgbClr val="3F80CD"/>
    <a:srgbClr val="FF0033"/>
    <a:srgbClr val="0033CC"/>
    <a:srgbClr val="6699FF"/>
    <a:srgbClr val="0066FF"/>
    <a:srgbClr val="497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75383" autoAdjust="0"/>
  </p:normalViewPr>
  <p:slideViewPr>
    <p:cSldViewPr snapToGrid="0" snapToObjects="1">
      <p:cViewPr varScale="1">
        <p:scale>
          <a:sx n="47" d="100"/>
          <a:sy n="47" d="100"/>
        </p:scale>
        <p:origin x="11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2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BC27-1C10-43E1-9597-80A215C1DEA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B43AEC1-B05C-441E-B9F0-7E0E652A26BD}">
      <dgm:prSet phldrT="[Text]" phldr="1"/>
      <dgm:spPr>
        <a:solidFill>
          <a:srgbClr val="FF0000"/>
        </a:solidFill>
      </dgm:spPr>
      <dgm:t>
        <a:bodyPr/>
        <a:lstStyle/>
        <a:p>
          <a:endParaRPr lang="en-GB" dirty="0"/>
        </a:p>
      </dgm:t>
    </dgm:pt>
    <dgm:pt modelId="{33079897-DF75-4CB3-9FF0-03D4DF42F82F}" type="parTrans" cxnId="{98AAE804-DCE0-463F-A303-D7A486D77E4F}">
      <dgm:prSet/>
      <dgm:spPr/>
      <dgm:t>
        <a:bodyPr/>
        <a:lstStyle/>
        <a:p>
          <a:endParaRPr lang="en-GB"/>
        </a:p>
      </dgm:t>
    </dgm:pt>
    <dgm:pt modelId="{25C6AC07-8657-48CF-B7DE-53CDC34431BA}" type="sibTrans" cxnId="{98AAE804-DCE0-463F-A303-D7A486D77E4F}">
      <dgm:prSet/>
      <dgm:spPr/>
      <dgm:t>
        <a:bodyPr/>
        <a:lstStyle/>
        <a:p>
          <a:endParaRPr lang="en-GB"/>
        </a:p>
      </dgm:t>
    </dgm:pt>
    <dgm:pt modelId="{7F1B70ED-77DB-4B25-983E-718F9A4B6C68}">
      <dgm:prSet phldrT="[Text]"/>
      <dgm:spPr/>
      <dgm:t>
        <a:bodyPr/>
        <a:lstStyle/>
        <a:p>
          <a:r>
            <a:rPr lang="en-GB" dirty="0" smtClean="0">
              <a:solidFill>
                <a:schemeClr val="tx2"/>
              </a:solidFill>
            </a:rPr>
            <a:t>Project Management</a:t>
          </a:r>
          <a:endParaRPr lang="en-GB" dirty="0">
            <a:solidFill>
              <a:schemeClr val="tx2"/>
            </a:solidFill>
          </a:endParaRPr>
        </a:p>
      </dgm:t>
    </dgm:pt>
    <dgm:pt modelId="{D4366E16-AC60-46A7-ACC2-C738F140B451}" type="parTrans" cxnId="{F311AE90-6BA2-49A3-9F6F-14ED9D758858}">
      <dgm:prSet/>
      <dgm:spPr/>
      <dgm:t>
        <a:bodyPr/>
        <a:lstStyle/>
        <a:p>
          <a:endParaRPr lang="en-GB"/>
        </a:p>
      </dgm:t>
    </dgm:pt>
    <dgm:pt modelId="{C1DD91DA-0D3C-41E4-9B5F-D57A22C78DE0}" type="sibTrans" cxnId="{F311AE90-6BA2-49A3-9F6F-14ED9D758858}">
      <dgm:prSet/>
      <dgm:spPr/>
      <dgm:t>
        <a:bodyPr/>
        <a:lstStyle/>
        <a:p>
          <a:endParaRPr lang="en-GB"/>
        </a:p>
      </dgm:t>
    </dgm:pt>
    <dgm:pt modelId="{B4AEFE69-D40B-42BB-9A17-5CBBCE7E37FB}">
      <dgm:prSet phldrT="[Text]" phldr="1"/>
      <dgm:spPr>
        <a:solidFill>
          <a:srgbClr val="FFC000"/>
        </a:solidFill>
      </dgm:spPr>
      <dgm:t>
        <a:bodyPr/>
        <a:lstStyle/>
        <a:p>
          <a:endParaRPr lang="en-GB" dirty="0"/>
        </a:p>
      </dgm:t>
    </dgm:pt>
    <dgm:pt modelId="{8AC0F920-B928-45BE-A82A-CE1F8A236E64}" type="parTrans" cxnId="{DC1078A7-A192-4D48-9498-D97C230791FA}">
      <dgm:prSet/>
      <dgm:spPr/>
      <dgm:t>
        <a:bodyPr/>
        <a:lstStyle/>
        <a:p>
          <a:endParaRPr lang="en-GB"/>
        </a:p>
      </dgm:t>
    </dgm:pt>
    <dgm:pt modelId="{C2E82D79-B816-492A-8BB9-F57692C83079}" type="sibTrans" cxnId="{DC1078A7-A192-4D48-9498-D97C230791FA}">
      <dgm:prSet/>
      <dgm:spPr/>
      <dgm:t>
        <a:bodyPr/>
        <a:lstStyle/>
        <a:p>
          <a:endParaRPr lang="en-GB"/>
        </a:p>
      </dgm:t>
    </dgm:pt>
    <dgm:pt modelId="{02CC76FA-06FB-436D-BD20-E3E0B9AC5244}">
      <dgm:prSet phldrT="[Text]"/>
      <dgm:spPr/>
      <dgm:t>
        <a:bodyPr/>
        <a:lstStyle/>
        <a:p>
          <a:r>
            <a:rPr lang="en-GB" dirty="0" smtClean="0">
              <a:solidFill>
                <a:schemeClr val="tx2"/>
              </a:solidFill>
            </a:rPr>
            <a:t>Sample Receipt and QC</a:t>
          </a:r>
          <a:endParaRPr lang="en-GB" dirty="0">
            <a:solidFill>
              <a:schemeClr val="tx2"/>
            </a:solidFill>
          </a:endParaRPr>
        </a:p>
      </dgm:t>
    </dgm:pt>
    <dgm:pt modelId="{B7C0CDC6-4D16-4B85-9A39-0518B21682DD}" type="parTrans" cxnId="{9788FB4D-3DEF-4349-942D-FC81BD9540DB}">
      <dgm:prSet/>
      <dgm:spPr/>
      <dgm:t>
        <a:bodyPr/>
        <a:lstStyle/>
        <a:p>
          <a:endParaRPr lang="en-GB"/>
        </a:p>
      </dgm:t>
    </dgm:pt>
    <dgm:pt modelId="{30EBD30A-60A2-44AF-B057-71E6FCC4DC84}" type="sibTrans" cxnId="{9788FB4D-3DEF-4349-942D-FC81BD9540DB}">
      <dgm:prSet/>
      <dgm:spPr/>
      <dgm:t>
        <a:bodyPr/>
        <a:lstStyle/>
        <a:p>
          <a:endParaRPr lang="en-GB"/>
        </a:p>
      </dgm:t>
    </dgm:pt>
    <dgm:pt modelId="{5855DC64-C35D-4D7D-AF3E-3F65D5F2CA6C}">
      <dgm:prSet phldrT="[Text]" phldr="1"/>
      <dgm:spPr>
        <a:solidFill>
          <a:srgbClr val="92D050"/>
        </a:solidFill>
      </dgm:spPr>
      <dgm:t>
        <a:bodyPr/>
        <a:lstStyle/>
        <a:p>
          <a:endParaRPr lang="en-GB" dirty="0"/>
        </a:p>
      </dgm:t>
    </dgm:pt>
    <dgm:pt modelId="{D7C34191-EF9D-4A90-BADE-647B23C5ACCB}" type="parTrans" cxnId="{462C176C-B54B-40E4-B051-197988D23E65}">
      <dgm:prSet/>
      <dgm:spPr/>
      <dgm:t>
        <a:bodyPr/>
        <a:lstStyle/>
        <a:p>
          <a:endParaRPr lang="en-GB"/>
        </a:p>
      </dgm:t>
    </dgm:pt>
    <dgm:pt modelId="{427DCD5B-9D74-4F2A-821F-C6E9C5D840D8}" type="sibTrans" cxnId="{462C176C-B54B-40E4-B051-197988D23E65}">
      <dgm:prSet/>
      <dgm:spPr/>
      <dgm:t>
        <a:bodyPr/>
        <a:lstStyle/>
        <a:p>
          <a:endParaRPr lang="en-GB"/>
        </a:p>
      </dgm:t>
    </dgm:pt>
    <dgm:pt modelId="{591DDD75-B4E2-40F7-BB25-623E57AD280C}">
      <dgm:prSet phldrT="[Text]"/>
      <dgm:spPr/>
      <dgm:t>
        <a:bodyPr/>
        <a:lstStyle/>
        <a:p>
          <a:r>
            <a:rPr lang="en-GB" dirty="0" smtClean="0">
              <a:solidFill>
                <a:schemeClr val="tx2"/>
              </a:solidFill>
            </a:rPr>
            <a:t>Library Construction</a:t>
          </a:r>
          <a:endParaRPr lang="en-GB" dirty="0">
            <a:solidFill>
              <a:schemeClr val="tx2"/>
            </a:solidFill>
          </a:endParaRPr>
        </a:p>
      </dgm:t>
    </dgm:pt>
    <dgm:pt modelId="{0147276C-B74C-4859-B054-7EB254302A8D}" type="parTrans" cxnId="{566F931A-67DC-4C5E-9659-EC6A3209B324}">
      <dgm:prSet/>
      <dgm:spPr/>
      <dgm:t>
        <a:bodyPr/>
        <a:lstStyle/>
        <a:p>
          <a:endParaRPr lang="en-GB"/>
        </a:p>
      </dgm:t>
    </dgm:pt>
    <dgm:pt modelId="{C57A1738-51D3-46EB-BA48-C352ECD867B1}" type="sibTrans" cxnId="{566F931A-67DC-4C5E-9659-EC6A3209B324}">
      <dgm:prSet/>
      <dgm:spPr/>
      <dgm:t>
        <a:bodyPr/>
        <a:lstStyle/>
        <a:p>
          <a:endParaRPr lang="en-GB"/>
        </a:p>
      </dgm:t>
    </dgm:pt>
    <dgm:pt modelId="{FA0BB17F-DF01-4A51-B85E-C7C85DB18CC1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smtClean="0"/>
            <a:t> </a:t>
          </a:r>
          <a:endParaRPr lang="en-GB" dirty="0"/>
        </a:p>
      </dgm:t>
    </dgm:pt>
    <dgm:pt modelId="{5084C1D5-2A24-4FED-8CD1-054C8EC298CF}" type="parTrans" cxnId="{FE5333C7-D9A7-42F8-8604-92092C19B8C7}">
      <dgm:prSet/>
      <dgm:spPr/>
      <dgm:t>
        <a:bodyPr/>
        <a:lstStyle/>
        <a:p>
          <a:endParaRPr lang="en-GB"/>
        </a:p>
      </dgm:t>
    </dgm:pt>
    <dgm:pt modelId="{671D846B-9D26-4629-9609-927F91C77F9A}" type="sibTrans" cxnId="{FE5333C7-D9A7-42F8-8604-92092C19B8C7}">
      <dgm:prSet/>
      <dgm:spPr/>
      <dgm:t>
        <a:bodyPr/>
        <a:lstStyle/>
        <a:p>
          <a:endParaRPr lang="en-GB"/>
        </a:p>
      </dgm:t>
    </dgm:pt>
    <dgm:pt modelId="{D6919B97-582D-41CB-B4BB-FD368D84F355}">
      <dgm:prSet phldrT="[Text]"/>
      <dgm:spPr/>
      <dgm:t>
        <a:bodyPr/>
        <a:lstStyle/>
        <a:p>
          <a:r>
            <a:rPr lang="en-GB" dirty="0" smtClean="0">
              <a:solidFill>
                <a:schemeClr val="tx2"/>
              </a:solidFill>
            </a:rPr>
            <a:t>Sequencing Operations</a:t>
          </a:r>
          <a:endParaRPr lang="en-GB" dirty="0">
            <a:solidFill>
              <a:schemeClr val="tx2"/>
            </a:solidFill>
          </a:endParaRPr>
        </a:p>
      </dgm:t>
    </dgm:pt>
    <dgm:pt modelId="{2C195A11-15B0-4648-9720-9FD94886D23F}" type="parTrans" cxnId="{93D7BF9B-4365-4817-AAC1-844A916889CD}">
      <dgm:prSet/>
      <dgm:spPr/>
      <dgm:t>
        <a:bodyPr/>
        <a:lstStyle/>
        <a:p>
          <a:endParaRPr lang="en-GB"/>
        </a:p>
      </dgm:t>
    </dgm:pt>
    <dgm:pt modelId="{C29B7E06-BE3F-429F-9869-44B2BCC2514F}" type="sibTrans" cxnId="{93D7BF9B-4365-4817-AAC1-844A916889CD}">
      <dgm:prSet/>
      <dgm:spPr/>
      <dgm:t>
        <a:bodyPr/>
        <a:lstStyle/>
        <a:p>
          <a:endParaRPr lang="en-GB"/>
        </a:p>
      </dgm:t>
    </dgm:pt>
    <dgm:pt modelId="{7BD0E154-6E64-45C3-AC54-6CE13928F7D9}">
      <dgm:prSet phldrT="[Text]"/>
      <dgm:spPr>
        <a:solidFill>
          <a:srgbClr val="7030A0"/>
        </a:solidFill>
      </dgm:spPr>
      <dgm:t>
        <a:bodyPr/>
        <a:lstStyle/>
        <a:p>
          <a:endParaRPr lang="en-GB" dirty="0"/>
        </a:p>
      </dgm:t>
    </dgm:pt>
    <dgm:pt modelId="{68AF3635-94E0-475D-9E8E-96178671A3BF}" type="parTrans" cxnId="{670607D6-C832-4515-8EDE-EF7B601C8E6C}">
      <dgm:prSet/>
      <dgm:spPr/>
      <dgm:t>
        <a:bodyPr/>
        <a:lstStyle/>
        <a:p>
          <a:endParaRPr lang="en-GB"/>
        </a:p>
      </dgm:t>
    </dgm:pt>
    <dgm:pt modelId="{63C28EAD-109A-4C6A-8558-B2FBA66076FA}" type="sibTrans" cxnId="{670607D6-C832-4515-8EDE-EF7B601C8E6C}">
      <dgm:prSet/>
      <dgm:spPr/>
      <dgm:t>
        <a:bodyPr/>
        <a:lstStyle/>
        <a:p>
          <a:endParaRPr lang="en-GB"/>
        </a:p>
      </dgm:t>
    </dgm:pt>
    <dgm:pt modelId="{D0479B57-3457-4EA9-871A-E24C6ACB8AAF}">
      <dgm:prSet phldrT="[Text]"/>
      <dgm:spPr/>
      <dgm:t>
        <a:bodyPr/>
        <a:lstStyle/>
        <a:p>
          <a:r>
            <a:rPr lang="en-GB" dirty="0" smtClean="0">
              <a:solidFill>
                <a:schemeClr val="tx2"/>
              </a:solidFill>
            </a:rPr>
            <a:t>Preliminary Analysis</a:t>
          </a:r>
          <a:endParaRPr lang="en-GB" dirty="0">
            <a:solidFill>
              <a:schemeClr val="tx2"/>
            </a:solidFill>
          </a:endParaRPr>
        </a:p>
      </dgm:t>
    </dgm:pt>
    <dgm:pt modelId="{B53E15C0-73F7-4DF3-94EC-873881BEA428}" type="parTrans" cxnId="{9D643896-DA11-4552-BD91-F40CDA32035F}">
      <dgm:prSet/>
      <dgm:spPr/>
      <dgm:t>
        <a:bodyPr/>
        <a:lstStyle/>
        <a:p>
          <a:endParaRPr lang="en-GB"/>
        </a:p>
      </dgm:t>
    </dgm:pt>
    <dgm:pt modelId="{6B4B3809-6234-4729-8343-E98C237B7FB7}" type="sibTrans" cxnId="{9D643896-DA11-4552-BD91-F40CDA32035F}">
      <dgm:prSet/>
      <dgm:spPr/>
      <dgm:t>
        <a:bodyPr/>
        <a:lstStyle/>
        <a:p>
          <a:endParaRPr lang="en-GB"/>
        </a:p>
      </dgm:t>
    </dgm:pt>
    <dgm:pt modelId="{E329E012-C79A-4ADD-8772-1A1886E6AF02}" type="pres">
      <dgm:prSet presAssocID="{571CBC27-1C10-43E1-9597-80A215C1DEA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CFF17EB-81D6-40C9-96D9-DBC320A0895E}" type="pres">
      <dgm:prSet presAssocID="{0B43AEC1-B05C-441E-B9F0-7E0E652A26BD}" presName="composite" presStyleCnt="0"/>
      <dgm:spPr/>
    </dgm:pt>
    <dgm:pt modelId="{BC3E1F45-F9F2-43B0-B366-B99F720911B3}" type="pres">
      <dgm:prSet presAssocID="{0B43AEC1-B05C-441E-B9F0-7E0E652A26BD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55C5AC-728E-4300-85AF-9E1D69664B2B}" type="pres">
      <dgm:prSet presAssocID="{0B43AEC1-B05C-441E-B9F0-7E0E652A26BD}" presName="descendantText" presStyleLbl="alignAcc1" presStyleIdx="0" presStyleCnt="5" custLinFactNeighborX="0" custLinFactNeighborY="-12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15D3FC-794E-4B64-B777-905E30C4F38E}" type="pres">
      <dgm:prSet presAssocID="{25C6AC07-8657-48CF-B7DE-53CDC34431BA}" presName="sp" presStyleCnt="0"/>
      <dgm:spPr/>
    </dgm:pt>
    <dgm:pt modelId="{30B2A96A-10E8-4EB1-AE86-EFCBC9D1287B}" type="pres">
      <dgm:prSet presAssocID="{B4AEFE69-D40B-42BB-9A17-5CBBCE7E37FB}" presName="composite" presStyleCnt="0"/>
      <dgm:spPr/>
    </dgm:pt>
    <dgm:pt modelId="{F3AA5120-9329-499D-9FA9-2756294A9DF3}" type="pres">
      <dgm:prSet presAssocID="{B4AEFE69-D40B-42BB-9A17-5CBBCE7E37FB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E2AE2B-9CF1-4A3D-A633-9DC0958EE233}" type="pres">
      <dgm:prSet presAssocID="{B4AEFE69-D40B-42BB-9A17-5CBBCE7E37FB}" presName="descendantText" presStyleLbl="alignAcc1" presStyleIdx="1" presStyleCnt="5" custLinFactNeighborY="65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B3793C9-69F4-46D8-B363-47529AC05F1C}" type="pres">
      <dgm:prSet presAssocID="{C2E82D79-B816-492A-8BB9-F57692C83079}" presName="sp" presStyleCnt="0"/>
      <dgm:spPr/>
    </dgm:pt>
    <dgm:pt modelId="{31C28A9E-3B65-475F-925C-21799C294E07}" type="pres">
      <dgm:prSet presAssocID="{5855DC64-C35D-4D7D-AF3E-3F65D5F2CA6C}" presName="composite" presStyleCnt="0"/>
      <dgm:spPr/>
    </dgm:pt>
    <dgm:pt modelId="{722318F4-C4CE-47DE-8A6C-5D07C44BC801}" type="pres">
      <dgm:prSet presAssocID="{5855DC64-C35D-4D7D-AF3E-3F65D5F2CA6C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7516F14-E978-4AD6-8DC0-AED2F5A51958}" type="pres">
      <dgm:prSet presAssocID="{5855DC64-C35D-4D7D-AF3E-3F65D5F2CA6C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A552827-7666-4ECF-9914-7C1F16720469}" type="pres">
      <dgm:prSet presAssocID="{427DCD5B-9D74-4F2A-821F-C6E9C5D840D8}" presName="sp" presStyleCnt="0"/>
      <dgm:spPr/>
    </dgm:pt>
    <dgm:pt modelId="{3FD03B94-89DB-4AC8-AB21-32F13698616C}" type="pres">
      <dgm:prSet presAssocID="{FA0BB17F-DF01-4A51-B85E-C7C85DB18CC1}" presName="composite" presStyleCnt="0"/>
      <dgm:spPr/>
    </dgm:pt>
    <dgm:pt modelId="{370BBB1F-F262-4EA0-BFAB-C1B26B6B9EAB}" type="pres">
      <dgm:prSet presAssocID="{FA0BB17F-DF01-4A51-B85E-C7C85DB18CC1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2DC68B2-3B40-4FD9-AA08-046CC85F50F7}" type="pres">
      <dgm:prSet presAssocID="{FA0BB17F-DF01-4A51-B85E-C7C85DB18CC1}" presName="descendantText" presStyleLbl="alignAcc1" presStyleIdx="3" presStyleCnt="5" custLinFactNeighborX="48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76BAD6-FA2F-4815-B955-E23280F7C8F0}" type="pres">
      <dgm:prSet presAssocID="{671D846B-9D26-4629-9609-927F91C77F9A}" presName="sp" presStyleCnt="0"/>
      <dgm:spPr/>
    </dgm:pt>
    <dgm:pt modelId="{034B0D83-6B12-4876-B750-00EDDEAF9084}" type="pres">
      <dgm:prSet presAssocID="{7BD0E154-6E64-45C3-AC54-6CE13928F7D9}" presName="composite" presStyleCnt="0"/>
      <dgm:spPr/>
    </dgm:pt>
    <dgm:pt modelId="{BFEBD5A6-282E-463E-B0A9-35BB19747D80}" type="pres">
      <dgm:prSet presAssocID="{7BD0E154-6E64-45C3-AC54-6CE13928F7D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69A057-D36C-454A-ADEE-BBA8027A4297}" type="pres">
      <dgm:prSet presAssocID="{7BD0E154-6E64-45C3-AC54-6CE13928F7D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680CB0F-8CDE-4FB1-92C7-F2F8269E3693}" type="presOf" srcId="{5855DC64-C35D-4D7D-AF3E-3F65D5F2CA6C}" destId="{722318F4-C4CE-47DE-8A6C-5D07C44BC801}" srcOrd="0" destOrd="0" presId="urn:microsoft.com/office/officeart/2005/8/layout/chevron2"/>
    <dgm:cxn modelId="{FE5333C7-D9A7-42F8-8604-92092C19B8C7}" srcId="{571CBC27-1C10-43E1-9597-80A215C1DEAA}" destId="{FA0BB17F-DF01-4A51-B85E-C7C85DB18CC1}" srcOrd="3" destOrd="0" parTransId="{5084C1D5-2A24-4FED-8CD1-054C8EC298CF}" sibTransId="{671D846B-9D26-4629-9609-927F91C77F9A}"/>
    <dgm:cxn modelId="{9788FB4D-3DEF-4349-942D-FC81BD9540DB}" srcId="{B4AEFE69-D40B-42BB-9A17-5CBBCE7E37FB}" destId="{02CC76FA-06FB-436D-BD20-E3E0B9AC5244}" srcOrd="0" destOrd="0" parTransId="{B7C0CDC6-4D16-4B85-9A39-0518B21682DD}" sibTransId="{30EBD30A-60A2-44AF-B057-71E6FCC4DC84}"/>
    <dgm:cxn modelId="{2F413DD5-82AD-4C78-8544-C5F9868C262F}" type="presOf" srcId="{7BD0E154-6E64-45C3-AC54-6CE13928F7D9}" destId="{BFEBD5A6-282E-463E-B0A9-35BB19747D80}" srcOrd="0" destOrd="0" presId="urn:microsoft.com/office/officeart/2005/8/layout/chevron2"/>
    <dgm:cxn modelId="{DC1078A7-A192-4D48-9498-D97C230791FA}" srcId="{571CBC27-1C10-43E1-9597-80A215C1DEAA}" destId="{B4AEFE69-D40B-42BB-9A17-5CBBCE7E37FB}" srcOrd="1" destOrd="0" parTransId="{8AC0F920-B928-45BE-A82A-CE1F8A236E64}" sibTransId="{C2E82D79-B816-492A-8BB9-F57692C83079}"/>
    <dgm:cxn modelId="{8972650C-78C1-46B0-B00C-049A457322A4}" type="presOf" srcId="{02CC76FA-06FB-436D-BD20-E3E0B9AC5244}" destId="{46E2AE2B-9CF1-4A3D-A633-9DC0958EE233}" srcOrd="0" destOrd="0" presId="urn:microsoft.com/office/officeart/2005/8/layout/chevron2"/>
    <dgm:cxn modelId="{9F00239B-F0E5-45FC-89E2-B0560FE381D4}" type="presOf" srcId="{D6919B97-582D-41CB-B4BB-FD368D84F355}" destId="{F2DC68B2-3B40-4FD9-AA08-046CC85F50F7}" srcOrd="0" destOrd="0" presId="urn:microsoft.com/office/officeart/2005/8/layout/chevron2"/>
    <dgm:cxn modelId="{462A665E-FB5D-4129-910E-3C4A524F63AE}" type="presOf" srcId="{7F1B70ED-77DB-4B25-983E-718F9A4B6C68}" destId="{3955C5AC-728E-4300-85AF-9E1D69664B2B}" srcOrd="0" destOrd="0" presId="urn:microsoft.com/office/officeart/2005/8/layout/chevron2"/>
    <dgm:cxn modelId="{F311AE90-6BA2-49A3-9F6F-14ED9D758858}" srcId="{0B43AEC1-B05C-441E-B9F0-7E0E652A26BD}" destId="{7F1B70ED-77DB-4B25-983E-718F9A4B6C68}" srcOrd="0" destOrd="0" parTransId="{D4366E16-AC60-46A7-ACC2-C738F140B451}" sibTransId="{C1DD91DA-0D3C-41E4-9B5F-D57A22C78DE0}"/>
    <dgm:cxn modelId="{93D7BF9B-4365-4817-AAC1-844A916889CD}" srcId="{FA0BB17F-DF01-4A51-B85E-C7C85DB18CC1}" destId="{D6919B97-582D-41CB-B4BB-FD368D84F355}" srcOrd="0" destOrd="0" parTransId="{2C195A11-15B0-4648-9720-9FD94886D23F}" sibTransId="{C29B7E06-BE3F-429F-9869-44B2BCC2514F}"/>
    <dgm:cxn modelId="{9D643896-DA11-4552-BD91-F40CDA32035F}" srcId="{7BD0E154-6E64-45C3-AC54-6CE13928F7D9}" destId="{D0479B57-3457-4EA9-871A-E24C6ACB8AAF}" srcOrd="0" destOrd="0" parTransId="{B53E15C0-73F7-4DF3-94EC-873881BEA428}" sibTransId="{6B4B3809-6234-4729-8343-E98C237B7FB7}"/>
    <dgm:cxn modelId="{670607D6-C832-4515-8EDE-EF7B601C8E6C}" srcId="{571CBC27-1C10-43E1-9597-80A215C1DEAA}" destId="{7BD0E154-6E64-45C3-AC54-6CE13928F7D9}" srcOrd="4" destOrd="0" parTransId="{68AF3635-94E0-475D-9E8E-96178671A3BF}" sibTransId="{63C28EAD-109A-4C6A-8558-B2FBA66076FA}"/>
    <dgm:cxn modelId="{462C176C-B54B-40E4-B051-197988D23E65}" srcId="{571CBC27-1C10-43E1-9597-80A215C1DEAA}" destId="{5855DC64-C35D-4D7D-AF3E-3F65D5F2CA6C}" srcOrd="2" destOrd="0" parTransId="{D7C34191-EF9D-4A90-BADE-647B23C5ACCB}" sibTransId="{427DCD5B-9D74-4F2A-821F-C6E9C5D840D8}"/>
    <dgm:cxn modelId="{BC51DD7E-EDE4-4B3D-8FCA-D1899D7F0620}" type="presOf" srcId="{B4AEFE69-D40B-42BB-9A17-5CBBCE7E37FB}" destId="{F3AA5120-9329-499D-9FA9-2756294A9DF3}" srcOrd="0" destOrd="0" presId="urn:microsoft.com/office/officeart/2005/8/layout/chevron2"/>
    <dgm:cxn modelId="{52F39771-8D08-432D-A4ED-3ED1F6937C51}" type="presOf" srcId="{0B43AEC1-B05C-441E-B9F0-7E0E652A26BD}" destId="{BC3E1F45-F9F2-43B0-B366-B99F720911B3}" srcOrd="0" destOrd="0" presId="urn:microsoft.com/office/officeart/2005/8/layout/chevron2"/>
    <dgm:cxn modelId="{566F931A-67DC-4C5E-9659-EC6A3209B324}" srcId="{5855DC64-C35D-4D7D-AF3E-3F65D5F2CA6C}" destId="{591DDD75-B4E2-40F7-BB25-623E57AD280C}" srcOrd="0" destOrd="0" parTransId="{0147276C-B74C-4859-B054-7EB254302A8D}" sibTransId="{C57A1738-51D3-46EB-BA48-C352ECD867B1}"/>
    <dgm:cxn modelId="{98AAE804-DCE0-463F-A303-D7A486D77E4F}" srcId="{571CBC27-1C10-43E1-9597-80A215C1DEAA}" destId="{0B43AEC1-B05C-441E-B9F0-7E0E652A26BD}" srcOrd="0" destOrd="0" parTransId="{33079897-DF75-4CB3-9FF0-03D4DF42F82F}" sibTransId="{25C6AC07-8657-48CF-B7DE-53CDC34431BA}"/>
    <dgm:cxn modelId="{3B630EC4-ACC8-42CF-B698-F919FFB9BF06}" type="presOf" srcId="{FA0BB17F-DF01-4A51-B85E-C7C85DB18CC1}" destId="{370BBB1F-F262-4EA0-BFAB-C1B26B6B9EAB}" srcOrd="0" destOrd="0" presId="urn:microsoft.com/office/officeart/2005/8/layout/chevron2"/>
    <dgm:cxn modelId="{10701C0A-EDC4-4042-8E4A-8FA86125B6B9}" type="presOf" srcId="{571CBC27-1C10-43E1-9597-80A215C1DEAA}" destId="{E329E012-C79A-4ADD-8772-1A1886E6AF02}" srcOrd="0" destOrd="0" presId="urn:microsoft.com/office/officeart/2005/8/layout/chevron2"/>
    <dgm:cxn modelId="{2B29D4AA-1805-4C62-A1ED-F89EC11B1651}" type="presOf" srcId="{591DDD75-B4E2-40F7-BB25-623E57AD280C}" destId="{F7516F14-E978-4AD6-8DC0-AED2F5A51958}" srcOrd="0" destOrd="0" presId="urn:microsoft.com/office/officeart/2005/8/layout/chevron2"/>
    <dgm:cxn modelId="{437585A7-FAED-4ECB-9F75-B495650F0045}" type="presOf" srcId="{D0479B57-3457-4EA9-871A-E24C6ACB8AAF}" destId="{B669A057-D36C-454A-ADEE-BBA8027A4297}" srcOrd="0" destOrd="0" presId="urn:microsoft.com/office/officeart/2005/8/layout/chevron2"/>
    <dgm:cxn modelId="{C2BD04E9-368F-4CB5-8818-91250EFC65A9}" type="presParOf" srcId="{E329E012-C79A-4ADD-8772-1A1886E6AF02}" destId="{7CFF17EB-81D6-40C9-96D9-DBC320A0895E}" srcOrd="0" destOrd="0" presId="urn:microsoft.com/office/officeart/2005/8/layout/chevron2"/>
    <dgm:cxn modelId="{C496ED96-1103-4815-A665-319AC430F48C}" type="presParOf" srcId="{7CFF17EB-81D6-40C9-96D9-DBC320A0895E}" destId="{BC3E1F45-F9F2-43B0-B366-B99F720911B3}" srcOrd="0" destOrd="0" presId="urn:microsoft.com/office/officeart/2005/8/layout/chevron2"/>
    <dgm:cxn modelId="{7B27B98F-2FB7-41C2-BB7B-2BC2E97866BA}" type="presParOf" srcId="{7CFF17EB-81D6-40C9-96D9-DBC320A0895E}" destId="{3955C5AC-728E-4300-85AF-9E1D69664B2B}" srcOrd="1" destOrd="0" presId="urn:microsoft.com/office/officeart/2005/8/layout/chevron2"/>
    <dgm:cxn modelId="{BF96D623-4C1D-4722-8815-EC294E8A3FEF}" type="presParOf" srcId="{E329E012-C79A-4ADD-8772-1A1886E6AF02}" destId="{6815D3FC-794E-4B64-B777-905E30C4F38E}" srcOrd="1" destOrd="0" presId="urn:microsoft.com/office/officeart/2005/8/layout/chevron2"/>
    <dgm:cxn modelId="{F88CAFE9-6C1A-4E41-9E77-DF59524FBACE}" type="presParOf" srcId="{E329E012-C79A-4ADD-8772-1A1886E6AF02}" destId="{30B2A96A-10E8-4EB1-AE86-EFCBC9D1287B}" srcOrd="2" destOrd="0" presId="urn:microsoft.com/office/officeart/2005/8/layout/chevron2"/>
    <dgm:cxn modelId="{638A8036-0266-40F2-AA9B-A55454EDF7EF}" type="presParOf" srcId="{30B2A96A-10E8-4EB1-AE86-EFCBC9D1287B}" destId="{F3AA5120-9329-499D-9FA9-2756294A9DF3}" srcOrd="0" destOrd="0" presId="urn:microsoft.com/office/officeart/2005/8/layout/chevron2"/>
    <dgm:cxn modelId="{26ED3661-FADF-4C79-8CB8-3183C51E7442}" type="presParOf" srcId="{30B2A96A-10E8-4EB1-AE86-EFCBC9D1287B}" destId="{46E2AE2B-9CF1-4A3D-A633-9DC0958EE233}" srcOrd="1" destOrd="0" presId="urn:microsoft.com/office/officeart/2005/8/layout/chevron2"/>
    <dgm:cxn modelId="{1793E29C-97F4-4EC2-A3FA-D73F74935EED}" type="presParOf" srcId="{E329E012-C79A-4ADD-8772-1A1886E6AF02}" destId="{5B3793C9-69F4-46D8-B363-47529AC05F1C}" srcOrd="3" destOrd="0" presId="urn:microsoft.com/office/officeart/2005/8/layout/chevron2"/>
    <dgm:cxn modelId="{0C78C036-9EAB-4A94-B443-6405D9CA4369}" type="presParOf" srcId="{E329E012-C79A-4ADD-8772-1A1886E6AF02}" destId="{31C28A9E-3B65-475F-925C-21799C294E07}" srcOrd="4" destOrd="0" presId="urn:microsoft.com/office/officeart/2005/8/layout/chevron2"/>
    <dgm:cxn modelId="{3F7BD572-BADE-42C8-A552-4E625D472959}" type="presParOf" srcId="{31C28A9E-3B65-475F-925C-21799C294E07}" destId="{722318F4-C4CE-47DE-8A6C-5D07C44BC801}" srcOrd="0" destOrd="0" presId="urn:microsoft.com/office/officeart/2005/8/layout/chevron2"/>
    <dgm:cxn modelId="{0E60D332-8AA2-44A2-9B5A-4E44D4E7EC78}" type="presParOf" srcId="{31C28A9E-3B65-475F-925C-21799C294E07}" destId="{F7516F14-E978-4AD6-8DC0-AED2F5A51958}" srcOrd="1" destOrd="0" presId="urn:microsoft.com/office/officeart/2005/8/layout/chevron2"/>
    <dgm:cxn modelId="{85AB6D12-FCCD-43DA-8205-3D0ABBD00BE4}" type="presParOf" srcId="{E329E012-C79A-4ADD-8772-1A1886E6AF02}" destId="{2A552827-7666-4ECF-9914-7C1F16720469}" srcOrd="5" destOrd="0" presId="urn:microsoft.com/office/officeart/2005/8/layout/chevron2"/>
    <dgm:cxn modelId="{2723111F-4B6A-4981-90BE-8A8D110BEC59}" type="presParOf" srcId="{E329E012-C79A-4ADD-8772-1A1886E6AF02}" destId="{3FD03B94-89DB-4AC8-AB21-32F13698616C}" srcOrd="6" destOrd="0" presId="urn:microsoft.com/office/officeart/2005/8/layout/chevron2"/>
    <dgm:cxn modelId="{472A00D2-65F1-45F4-BAB6-473FC93E1C73}" type="presParOf" srcId="{3FD03B94-89DB-4AC8-AB21-32F13698616C}" destId="{370BBB1F-F262-4EA0-BFAB-C1B26B6B9EAB}" srcOrd="0" destOrd="0" presId="urn:microsoft.com/office/officeart/2005/8/layout/chevron2"/>
    <dgm:cxn modelId="{C3ED7E37-A490-41AE-9A98-25F2AE9C7186}" type="presParOf" srcId="{3FD03B94-89DB-4AC8-AB21-32F13698616C}" destId="{F2DC68B2-3B40-4FD9-AA08-046CC85F50F7}" srcOrd="1" destOrd="0" presId="urn:microsoft.com/office/officeart/2005/8/layout/chevron2"/>
    <dgm:cxn modelId="{AD63229F-5189-4CE4-908F-CF176F49BAF3}" type="presParOf" srcId="{E329E012-C79A-4ADD-8772-1A1886E6AF02}" destId="{6776BAD6-FA2F-4815-B955-E23280F7C8F0}" srcOrd="7" destOrd="0" presId="urn:microsoft.com/office/officeart/2005/8/layout/chevron2"/>
    <dgm:cxn modelId="{7FE5E7BF-9B09-474D-8594-5D0307EB4E8B}" type="presParOf" srcId="{E329E012-C79A-4ADD-8772-1A1886E6AF02}" destId="{034B0D83-6B12-4876-B750-00EDDEAF9084}" srcOrd="8" destOrd="0" presId="urn:microsoft.com/office/officeart/2005/8/layout/chevron2"/>
    <dgm:cxn modelId="{0EEE555D-5030-4C93-8D2C-684742A81383}" type="presParOf" srcId="{034B0D83-6B12-4876-B750-00EDDEAF9084}" destId="{BFEBD5A6-282E-463E-B0A9-35BB19747D80}" srcOrd="0" destOrd="0" presId="urn:microsoft.com/office/officeart/2005/8/layout/chevron2"/>
    <dgm:cxn modelId="{08FA609A-5BA0-4026-AB64-00FC5B000657}" type="presParOf" srcId="{034B0D83-6B12-4876-B750-00EDDEAF9084}" destId="{B669A057-D36C-454A-ADEE-BBA8027A42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26798B-52B9-4967-91A4-EBD8F5C06438}" type="doc">
      <dgm:prSet loTypeId="urn:microsoft.com/office/officeart/2008/layout/AlternatingHexagons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0751275-D0E7-4177-90EF-8815451F4D1F}">
      <dgm:prSet phldrT="[Text]" custT="1"/>
      <dgm:spPr/>
      <dgm:t>
        <a:bodyPr/>
        <a:lstStyle/>
        <a:p>
          <a:r>
            <a:rPr lang="en-GB" sz="1400" dirty="0" smtClean="0"/>
            <a:t>Illumina Library Construction</a:t>
          </a:r>
          <a:endParaRPr lang="en-GB" sz="1400" dirty="0"/>
        </a:p>
      </dgm:t>
    </dgm:pt>
    <dgm:pt modelId="{E1E781F4-D132-484A-A155-0DC4282E555A}" type="parTrans" cxnId="{A771C067-5E2D-4F7A-B35B-4579EAFE5A2C}">
      <dgm:prSet/>
      <dgm:spPr/>
      <dgm:t>
        <a:bodyPr/>
        <a:lstStyle/>
        <a:p>
          <a:endParaRPr lang="en-GB"/>
        </a:p>
      </dgm:t>
    </dgm:pt>
    <dgm:pt modelId="{794F073B-F64D-47D9-ADA8-532B731E5E37}" type="sibTrans" cxnId="{A771C067-5E2D-4F7A-B35B-4579EAFE5A2C}">
      <dgm:prSet custT="1"/>
      <dgm:spPr/>
      <dgm:t>
        <a:bodyPr/>
        <a:lstStyle/>
        <a:p>
          <a:r>
            <a:rPr lang="en-GB" sz="1700" baseline="0" dirty="0" smtClean="0"/>
            <a:t> </a:t>
          </a:r>
          <a:endParaRPr lang="en-GB" sz="1700" dirty="0"/>
        </a:p>
      </dgm:t>
    </dgm:pt>
    <dgm:pt modelId="{7EF03069-7FB2-440B-A4DC-83AA60440D88}">
      <dgm:prSet phldrT="[Text]" custT="1"/>
      <dgm:spPr/>
      <dgm:t>
        <a:bodyPr/>
        <a:lstStyle/>
        <a:p>
          <a:r>
            <a:rPr lang="en-GB" sz="1400" dirty="0" smtClean="0"/>
            <a:t>Automated Library Construction</a:t>
          </a:r>
          <a:endParaRPr lang="en-GB" sz="1400" dirty="0"/>
        </a:p>
      </dgm:t>
    </dgm:pt>
    <dgm:pt modelId="{E7764246-57AA-4093-B069-259DC37E63DD}" type="parTrans" cxnId="{EA39CE10-76C4-4F4B-ADFE-1843E38469DB}">
      <dgm:prSet/>
      <dgm:spPr/>
      <dgm:t>
        <a:bodyPr/>
        <a:lstStyle/>
        <a:p>
          <a:endParaRPr lang="en-GB"/>
        </a:p>
      </dgm:t>
    </dgm:pt>
    <dgm:pt modelId="{6C930DFA-1AC0-4026-A2AF-2F805E9C8830}" type="sibTrans" cxnId="{EA39CE10-76C4-4F4B-ADFE-1843E38469DB}">
      <dgm:prSet custT="1"/>
      <dgm:spPr/>
      <dgm:t>
        <a:bodyPr/>
        <a:lstStyle/>
        <a:p>
          <a:r>
            <a:rPr lang="en-GB" sz="1400" dirty="0" err="1" smtClean="0"/>
            <a:t>PacBio</a:t>
          </a:r>
          <a:r>
            <a:rPr lang="en-GB" sz="1400" dirty="0" smtClean="0"/>
            <a:t> Library Construction</a:t>
          </a:r>
          <a:endParaRPr lang="en-GB" sz="1400" dirty="0"/>
        </a:p>
      </dgm:t>
    </dgm:pt>
    <dgm:pt modelId="{9C0EC506-98C6-440D-BB12-C9CD1B271B8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 dirty="0"/>
        </a:p>
      </dgm:t>
    </dgm:pt>
    <dgm:pt modelId="{A33D2706-DC8B-4B75-AE1A-D6B24265AC92}" type="sibTrans" cxnId="{A04058BB-CB3A-41C0-A291-7995F1472166}">
      <dgm:prSet custT="1"/>
      <dgm:spPr/>
      <dgm:t>
        <a:bodyPr/>
        <a:lstStyle/>
        <a:p>
          <a:endParaRPr lang="en-GB" sz="1700" dirty="0"/>
        </a:p>
      </dgm:t>
    </dgm:pt>
    <dgm:pt modelId="{CDF2828E-82BC-4CDE-A54C-B097B4EA49E6}" type="parTrans" cxnId="{A04058BB-CB3A-41C0-A291-7995F1472166}">
      <dgm:prSet/>
      <dgm:spPr/>
      <dgm:t>
        <a:bodyPr/>
        <a:lstStyle/>
        <a:p>
          <a:endParaRPr lang="en-GB"/>
        </a:p>
      </dgm:t>
    </dgm:pt>
    <dgm:pt modelId="{B5D15606-269B-431D-A77D-B337946A7A6F}" type="pres">
      <dgm:prSet presAssocID="{2C26798B-52B9-4967-91A4-EBD8F5C0643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DFD7B43E-FD7C-4CB4-A90A-49BA5C0ECE91}" type="pres">
      <dgm:prSet presAssocID="{80751275-D0E7-4177-90EF-8815451F4D1F}" presName="composite" presStyleCnt="0"/>
      <dgm:spPr/>
      <dgm:t>
        <a:bodyPr/>
        <a:lstStyle/>
        <a:p>
          <a:endParaRPr lang="en-GB"/>
        </a:p>
      </dgm:t>
    </dgm:pt>
    <dgm:pt modelId="{F8EC42E0-FFF6-465C-8192-7719C759C395}" type="pres">
      <dgm:prSet presAssocID="{80751275-D0E7-4177-90EF-8815451F4D1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741954-4923-4F75-8A00-5E918864024E}" type="pres">
      <dgm:prSet presAssocID="{80751275-D0E7-4177-90EF-8815451F4D1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0C4B65-66B2-48B1-9F02-40DB608242B7}" type="pres">
      <dgm:prSet presAssocID="{80751275-D0E7-4177-90EF-8815451F4D1F}" presName="BalanceSpacing" presStyleCnt="0"/>
      <dgm:spPr/>
      <dgm:t>
        <a:bodyPr/>
        <a:lstStyle/>
        <a:p>
          <a:endParaRPr lang="en-GB"/>
        </a:p>
      </dgm:t>
    </dgm:pt>
    <dgm:pt modelId="{13FD6418-0E0B-4CE8-AF6B-8293E86B6368}" type="pres">
      <dgm:prSet presAssocID="{80751275-D0E7-4177-90EF-8815451F4D1F}" presName="BalanceSpacing1" presStyleCnt="0"/>
      <dgm:spPr/>
      <dgm:t>
        <a:bodyPr/>
        <a:lstStyle/>
        <a:p>
          <a:endParaRPr lang="en-GB"/>
        </a:p>
      </dgm:t>
    </dgm:pt>
    <dgm:pt modelId="{8DF7BE7F-1E78-4C7A-8A94-E8E3538E53A3}" type="pres">
      <dgm:prSet presAssocID="{794F073B-F64D-47D9-ADA8-532B731E5E37}" presName="Accent1Text" presStyleLbl="node1" presStyleIdx="1" presStyleCnt="6"/>
      <dgm:spPr/>
      <dgm:t>
        <a:bodyPr/>
        <a:lstStyle/>
        <a:p>
          <a:endParaRPr lang="en-GB"/>
        </a:p>
      </dgm:t>
    </dgm:pt>
    <dgm:pt modelId="{6A4BE39E-A29D-4197-B0F6-257F2D3590D3}" type="pres">
      <dgm:prSet presAssocID="{794F073B-F64D-47D9-ADA8-532B731E5E37}" presName="spaceBetweenRectangles" presStyleCnt="0"/>
      <dgm:spPr/>
      <dgm:t>
        <a:bodyPr/>
        <a:lstStyle/>
        <a:p>
          <a:endParaRPr lang="en-GB"/>
        </a:p>
      </dgm:t>
    </dgm:pt>
    <dgm:pt modelId="{1823CC94-B800-4F4B-AC78-6719F1C46267}" type="pres">
      <dgm:prSet presAssocID="{7EF03069-7FB2-440B-A4DC-83AA60440D88}" presName="composite" presStyleCnt="0"/>
      <dgm:spPr/>
      <dgm:t>
        <a:bodyPr/>
        <a:lstStyle/>
        <a:p>
          <a:endParaRPr lang="en-GB"/>
        </a:p>
      </dgm:t>
    </dgm:pt>
    <dgm:pt modelId="{A1013EBF-FD5B-43D4-8F44-8D115F1C5D80}" type="pres">
      <dgm:prSet presAssocID="{7EF03069-7FB2-440B-A4DC-83AA60440D8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4E47111-FFEC-4AE8-9318-D94124888472}" type="pres">
      <dgm:prSet presAssocID="{7EF03069-7FB2-440B-A4DC-83AA60440D8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623FFB2-6102-48E1-BDEB-007FA16287F4}" type="pres">
      <dgm:prSet presAssocID="{7EF03069-7FB2-440B-A4DC-83AA60440D88}" presName="BalanceSpacing" presStyleCnt="0"/>
      <dgm:spPr/>
      <dgm:t>
        <a:bodyPr/>
        <a:lstStyle/>
        <a:p>
          <a:endParaRPr lang="en-GB"/>
        </a:p>
      </dgm:t>
    </dgm:pt>
    <dgm:pt modelId="{1364EF10-6844-45AA-B8B3-5B8CFBC1382E}" type="pres">
      <dgm:prSet presAssocID="{7EF03069-7FB2-440B-A4DC-83AA60440D88}" presName="BalanceSpacing1" presStyleCnt="0"/>
      <dgm:spPr/>
      <dgm:t>
        <a:bodyPr/>
        <a:lstStyle/>
        <a:p>
          <a:endParaRPr lang="en-GB"/>
        </a:p>
      </dgm:t>
    </dgm:pt>
    <dgm:pt modelId="{25E4EE20-E43B-4190-A496-0461E1C8E4A4}" type="pres">
      <dgm:prSet presAssocID="{6C930DFA-1AC0-4026-A2AF-2F805E9C8830}" presName="Accent1Text" presStyleLbl="node1" presStyleIdx="3" presStyleCnt="6"/>
      <dgm:spPr/>
      <dgm:t>
        <a:bodyPr/>
        <a:lstStyle/>
        <a:p>
          <a:endParaRPr lang="en-GB"/>
        </a:p>
      </dgm:t>
    </dgm:pt>
    <dgm:pt modelId="{418FB3D6-EC1E-4088-A418-5D849B56D0F9}" type="pres">
      <dgm:prSet presAssocID="{6C930DFA-1AC0-4026-A2AF-2F805E9C8830}" presName="spaceBetweenRectangles" presStyleCnt="0"/>
      <dgm:spPr/>
      <dgm:t>
        <a:bodyPr/>
        <a:lstStyle/>
        <a:p>
          <a:endParaRPr lang="en-GB"/>
        </a:p>
      </dgm:t>
    </dgm:pt>
    <dgm:pt modelId="{254AB680-9906-476A-9227-62C34A7CD679}" type="pres">
      <dgm:prSet presAssocID="{9C0EC506-98C6-440D-BB12-C9CD1B271B8A}" presName="composite" presStyleCnt="0"/>
      <dgm:spPr/>
      <dgm:t>
        <a:bodyPr/>
        <a:lstStyle/>
        <a:p>
          <a:endParaRPr lang="en-GB"/>
        </a:p>
      </dgm:t>
    </dgm:pt>
    <dgm:pt modelId="{D182D353-38F4-43C7-A44A-CDE87CAA63D7}" type="pres">
      <dgm:prSet presAssocID="{9C0EC506-98C6-440D-BB12-C9CD1B271B8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AFA0F5-AB2C-47E9-A156-FCB38E143EE8}" type="pres">
      <dgm:prSet presAssocID="{9C0EC506-98C6-440D-BB12-C9CD1B271B8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5982708-2E9F-4F43-8D56-521767AC2DD0}" type="pres">
      <dgm:prSet presAssocID="{9C0EC506-98C6-440D-BB12-C9CD1B271B8A}" presName="BalanceSpacing" presStyleCnt="0"/>
      <dgm:spPr/>
      <dgm:t>
        <a:bodyPr/>
        <a:lstStyle/>
        <a:p>
          <a:endParaRPr lang="en-GB"/>
        </a:p>
      </dgm:t>
    </dgm:pt>
    <dgm:pt modelId="{AA48A453-8023-4FBB-B541-4A69DB8391D4}" type="pres">
      <dgm:prSet presAssocID="{9C0EC506-98C6-440D-BB12-C9CD1B271B8A}" presName="BalanceSpacing1" presStyleCnt="0"/>
      <dgm:spPr/>
      <dgm:t>
        <a:bodyPr/>
        <a:lstStyle/>
        <a:p>
          <a:endParaRPr lang="en-GB"/>
        </a:p>
      </dgm:t>
    </dgm:pt>
    <dgm:pt modelId="{3D54F918-AF11-4BDA-A31F-4B62A8CEC752}" type="pres">
      <dgm:prSet presAssocID="{A33D2706-DC8B-4B75-AE1A-D6B24265AC92}" presName="Accent1Text" presStyleLbl="node1" presStyleIdx="5" presStyleCnt="6"/>
      <dgm:spPr/>
      <dgm:t>
        <a:bodyPr/>
        <a:lstStyle/>
        <a:p>
          <a:endParaRPr lang="en-GB"/>
        </a:p>
      </dgm:t>
    </dgm:pt>
  </dgm:ptLst>
  <dgm:cxnLst>
    <dgm:cxn modelId="{90FD9535-B1CB-4C72-8AB4-A5192D9E99B6}" type="presOf" srcId="{80751275-D0E7-4177-90EF-8815451F4D1F}" destId="{F8EC42E0-FFF6-465C-8192-7719C759C395}" srcOrd="0" destOrd="0" presId="urn:microsoft.com/office/officeart/2008/layout/AlternatingHexagons"/>
    <dgm:cxn modelId="{B8743CB8-8783-45FF-8B26-9654194598FC}" type="presOf" srcId="{A33D2706-DC8B-4B75-AE1A-D6B24265AC92}" destId="{3D54F918-AF11-4BDA-A31F-4B62A8CEC752}" srcOrd="0" destOrd="0" presId="urn:microsoft.com/office/officeart/2008/layout/AlternatingHexagons"/>
    <dgm:cxn modelId="{79A4416A-93AB-415B-B1B6-F79C2D67137F}" type="presOf" srcId="{7EF03069-7FB2-440B-A4DC-83AA60440D88}" destId="{A1013EBF-FD5B-43D4-8F44-8D115F1C5D80}" srcOrd="0" destOrd="0" presId="urn:microsoft.com/office/officeart/2008/layout/AlternatingHexagons"/>
    <dgm:cxn modelId="{4B3BF284-56DA-4943-AB10-F7E5841ADD1F}" type="presOf" srcId="{2C26798B-52B9-4967-91A4-EBD8F5C06438}" destId="{B5D15606-269B-431D-A77D-B337946A7A6F}" srcOrd="0" destOrd="0" presId="urn:microsoft.com/office/officeart/2008/layout/AlternatingHexagons"/>
    <dgm:cxn modelId="{A04058BB-CB3A-41C0-A291-7995F1472166}" srcId="{2C26798B-52B9-4967-91A4-EBD8F5C06438}" destId="{9C0EC506-98C6-440D-BB12-C9CD1B271B8A}" srcOrd="2" destOrd="0" parTransId="{CDF2828E-82BC-4CDE-A54C-B097B4EA49E6}" sibTransId="{A33D2706-DC8B-4B75-AE1A-D6B24265AC92}"/>
    <dgm:cxn modelId="{91AC3C37-D304-4A73-8FE8-C0D8CC3F7070}" type="presOf" srcId="{794F073B-F64D-47D9-ADA8-532B731E5E37}" destId="{8DF7BE7F-1E78-4C7A-8A94-E8E3538E53A3}" srcOrd="0" destOrd="0" presId="urn:microsoft.com/office/officeart/2008/layout/AlternatingHexagons"/>
    <dgm:cxn modelId="{EA39CE10-76C4-4F4B-ADFE-1843E38469DB}" srcId="{2C26798B-52B9-4967-91A4-EBD8F5C06438}" destId="{7EF03069-7FB2-440B-A4DC-83AA60440D88}" srcOrd="1" destOrd="0" parTransId="{E7764246-57AA-4093-B069-259DC37E63DD}" sibTransId="{6C930DFA-1AC0-4026-A2AF-2F805E9C8830}"/>
    <dgm:cxn modelId="{10B876DC-FCCA-4CE6-A045-58C2DF8490E0}" type="presOf" srcId="{9C0EC506-98C6-440D-BB12-C9CD1B271B8A}" destId="{D182D353-38F4-43C7-A44A-CDE87CAA63D7}" srcOrd="0" destOrd="0" presId="urn:microsoft.com/office/officeart/2008/layout/AlternatingHexagons"/>
    <dgm:cxn modelId="{2650D615-9806-4D09-B15F-C0E9095FD2CC}" type="presOf" srcId="{6C930DFA-1AC0-4026-A2AF-2F805E9C8830}" destId="{25E4EE20-E43B-4190-A496-0461E1C8E4A4}" srcOrd="0" destOrd="0" presId="urn:microsoft.com/office/officeart/2008/layout/AlternatingHexagons"/>
    <dgm:cxn modelId="{A771C067-5E2D-4F7A-B35B-4579EAFE5A2C}" srcId="{2C26798B-52B9-4967-91A4-EBD8F5C06438}" destId="{80751275-D0E7-4177-90EF-8815451F4D1F}" srcOrd="0" destOrd="0" parTransId="{E1E781F4-D132-484A-A155-0DC4282E555A}" sibTransId="{794F073B-F64D-47D9-ADA8-532B731E5E37}"/>
    <dgm:cxn modelId="{F1D66554-DD74-4D01-B61E-D82FF4BBA45B}" type="presParOf" srcId="{B5D15606-269B-431D-A77D-B337946A7A6F}" destId="{DFD7B43E-FD7C-4CB4-A90A-49BA5C0ECE91}" srcOrd="0" destOrd="0" presId="urn:microsoft.com/office/officeart/2008/layout/AlternatingHexagons"/>
    <dgm:cxn modelId="{578D2DF9-F600-4B23-8453-CFDB04D622AF}" type="presParOf" srcId="{DFD7B43E-FD7C-4CB4-A90A-49BA5C0ECE91}" destId="{F8EC42E0-FFF6-465C-8192-7719C759C395}" srcOrd="0" destOrd="0" presId="urn:microsoft.com/office/officeart/2008/layout/AlternatingHexagons"/>
    <dgm:cxn modelId="{D61753A1-33FF-4BF9-93C5-AAA6EFAF04FE}" type="presParOf" srcId="{DFD7B43E-FD7C-4CB4-A90A-49BA5C0ECE91}" destId="{CF741954-4923-4F75-8A00-5E918864024E}" srcOrd="1" destOrd="0" presId="urn:microsoft.com/office/officeart/2008/layout/AlternatingHexagons"/>
    <dgm:cxn modelId="{1E6F10D3-FC5A-4C3C-9F49-5117BCA96F9F}" type="presParOf" srcId="{DFD7B43E-FD7C-4CB4-A90A-49BA5C0ECE91}" destId="{5A0C4B65-66B2-48B1-9F02-40DB608242B7}" srcOrd="2" destOrd="0" presId="urn:microsoft.com/office/officeart/2008/layout/AlternatingHexagons"/>
    <dgm:cxn modelId="{CFCC2FA1-E817-4620-AFAA-C8ECAFF952CC}" type="presParOf" srcId="{DFD7B43E-FD7C-4CB4-A90A-49BA5C0ECE91}" destId="{13FD6418-0E0B-4CE8-AF6B-8293E86B6368}" srcOrd="3" destOrd="0" presId="urn:microsoft.com/office/officeart/2008/layout/AlternatingHexagons"/>
    <dgm:cxn modelId="{76B61EF2-B755-43CD-9E0F-0E4E3F9B27C2}" type="presParOf" srcId="{DFD7B43E-FD7C-4CB4-A90A-49BA5C0ECE91}" destId="{8DF7BE7F-1E78-4C7A-8A94-E8E3538E53A3}" srcOrd="4" destOrd="0" presId="urn:microsoft.com/office/officeart/2008/layout/AlternatingHexagons"/>
    <dgm:cxn modelId="{1994D4CB-F9FE-463E-A543-35E593A93C91}" type="presParOf" srcId="{B5D15606-269B-431D-A77D-B337946A7A6F}" destId="{6A4BE39E-A29D-4197-B0F6-257F2D3590D3}" srcOrd="1" destOrd="0" presId="urn:microsoft.com/office/officeart/2008/layout/AlternatingHexagons"/>
    <dgm:cxn modelId="{3A0F6A20-479E-43D6-89D2-CC48A06E38FE}" type="presParOf" srcId="{B5D15606-269B-431D-A77D-B337946A7A6F}" destId="{1823CC94-B800-4F4B-AC78-6719F1C46267}" srcOrd="2" destOrd="0" presId="urn:microsoft.com/office/officeart/2008/layout/AlternatingHexagons"/>
    <dgm:cxn modelId="{92A3241C-557A-48FC-B48B-F8ADB0F0EC78}" type="presParOf" srcId="{1823CC94-B800-4F4B-AC78-6719F1C46267}" destId="{A1013EBF-FD5B-43D4-8F44-8D115F1C5D80}" srcOrd="0" destOrd="0" presId="urn:microsoft.com/office/officeart/2008/layout/AlternatingHexagons"/>
    <dgm:cxn modelId="{16FCD8CB-C7F9-4BE9-A1CC-0BF0B43E679F}" type="presParOf" srcId="{1823CC94-B800-4F4B-AC78-6719F1C46267}" destId="{E4E47111-FFEC-4AE8-9318-D94124888472}" srcOrd="1" destOrd="0" presId="urn:microsoft.com/office/officeart/2008/layout/AlternatingHexagons"/>
    <dgm:cxn modelId="{27470E58-6635-45D7-B297-F1481871AFE5}" type="presParOf" srcId="{1823CC94-B800-4F4B-AC78-6719F1C46267}" destId="{0623FFB2-6102-48E1-BDEB-007FA16287F4}" srcOrd="2" destOrd="0" presId="urn:microsoft.com/office/officeart/2008/layout/AlternatingHexagons"/>
    <dgm:cxn modelId="{A41E7203-6869-4D87-B8D2-EB66C94A7A42}" type="presParOf" srcId="{1823CC94-B800-4F4B-AC78-6719F1C46267}" destId="{1364EF10-6844-45AA-B8B3-5B8CFBC1382E}" srcOrd="3" destOrd="0" presId="urn:microsoft.com/office/officeart/2008/layout/AlternatingHexagons"/>
    <dgm:cxn modelId="{16008B72-10FA-4011-A1CD-336E72E7F0A1}" type="presParOf" srcId="{1823CC94-B800-4F4B-AC78-6719F1C46267}" destId="{25E4EE20-E43B-4190-A496-0461E1C8E4A4}" srcOrd="4" destOrd="0" presId="urn:microsoft.com/office/officeart/2008/layout/AlternatingHexagons"/>
    <dgm:cxn modelId="{F2AD53AC-09B3-48BE-BD46-B5E2877D397C}" type="presParOf" srcId="{B5D15606-269B-431D-A77D-B337946A7A6F}" destId="{418FB3D6-EC1E-4088-A418-5D849B56D0F9}" srcOrd="3" destOrd="0" presId="urn:microsoft.com/office/officeart/2008/layout/AlternatingHexagons"/>
    <dgm:cxn modelId="{F13F7325-A8FA-4939-9685-196430930AD9}" type="presParOf" srcId="{B5D15606-269B-431D-A77D-B337946A7A6F}" destId="{254AB680-9906-476A-9227-62C34A7CD679}" srcOrd="4" destOrd="0" presId="urn:microsoft.com/office/officeart/2008/layout/AlternatingHexagons"/>
    <dgm:cxn modelId="{128E0F46-E2A1-4BEF-83AC-DDE9DBCF24E1}" type="presParOf" srcId="{254AB680-9906-476A-9227-62C34A7CD679}" destId="{D182D353-38F4-43C7-A44A-CDE87CAA63D7}" srcOrd="0" destOrd="0" presId="urn:microsoft.com/office/officeart/2008/layout/AlternatingHexagons"/>
    <dgm:cxn modelId="{9144F1F4-19D1-41A2-BD5C-78831D6A873C}" type="presParOf" srcId="{254AB680-9906-476A-9227-62C34A7CD679}" destId="{2CAFA0F5-AB2C-47E9-A156-FCB38E143EE8}" srcOrd="1" destOrd="0" presId="urn:microsoft.com/office/officeart/2008/layout/AlternatingHexagons"/>
    <dgm:cxn modelId="{C3723903-7F0E-421C-A263-8A31D8A0EF7E}" type="presParOf" srcId="{254AB680-9906-476A-9227-62C34A7CD679}" destId="{05982708-2E9F-4F43-8D56-521767AC2DD0}" srcOrd="2" destOrd="0" presId="urn:microsoft.com/office/officeart/2008/layout/AlternatingHexagons"/>
    <dgm:cxn modelId="{1A8BB0E8-5186-4181-985F-1FED12C477BE}" type="presParOf" srcId="{254AB680-9906-476A-9227-62C34A7CD679}" destId="{AA48A453-8023-4FBB-B541-4A69DB8391D4}" srcOrd="3" destOrd="0" presId="urn:microsoft.com/office/officeart/2008/layout/AlternatingHexagons"/>
    <dgm:cxn modelId="{4FC0EF11-0C6D-4206-9434-CC4E2461D549}" type="presParOf" srcId="{254AB680-9906-476A-9227-62C34A7CD679}" destId="{3D54F918-AF11-4BDA-A31F-4B62A8CEC75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26798B-52B9-4967-91A4-EBD8F5C06438}" type="doc">
      <dgm:prSet loTypeId="urn:microsoft.com/office/officeart/2008/layout/AlternatingHexagons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0751275-D0E7-4177-90EF-8815451F4D1F}">
      <dgm:prSet phldrT="[Text]" custT="1"/>
      <dgm:spPr/>
      <dgm:t>
        <a:bodyPr/>
        <a:lstStyle/>
        <a:p>
          <a:r>
            <a:rPr lang="en-GB" sz="1400" b="1" dirty="0" smtClean="0"/>
            <a:t>Illumina Library Construction</a:t>
          </a:r>
          <a:endParaRPr lang="en-GB" sz="1400" b="1" dirty="0"/>
        </a:p>
      </dgm:t>
    </dgm:pt>
    <dgm:pt modelId="{E1E781F4-D132-484A-A155-0DC4282E555A}" type="parTrans" cxnId="{A771C067-5E2D-4F7A-B35B-4579EAFE5A2C}">
      <dgm:prSet/>
      <dgm:spPr/>
      <dgm:t>
        <a:bodyPr/>
        <a:lstStyle/>
        <a:p>
          <a:endParaRPr lang="en-GB"/>
        </a:p>
      </dgm:t>
    </dgm:pt>
    <dgm:pt modelId="{794F073B-F64D-47D9-ADA8-532B731E5E37}" type="sibTrans" cxnId="{A771C067-5E2D-4F7A-B35B-4579EAFE5A2C}">
      <dgm:prSet custT="1"/>
      <dgm:spPr/>
      <dgm:t>
        <a:bodyPr/>
        <a:lstStyle/>
        <a:p>
          <a:r>
            <a:rPr lang="en-GB" sz="1700" baseline="0" dirty="0" smtClean="0"/>
            <a:t> </a:t>
          </a:r>
          <a:endParaRPr lang="en-GB" sz="1700" dirty="0"/>
        </a:p>
      </dgm:t>
    </dgm:pt>
    <dgm:pt modelId="{7EF03069-7FB2-440B-A4DC-83AA60440D88}">
      <dgm:prSet phldrT="[Text]" custT="1"/>
      <dgm:spPr/>
      <dgm:t>
        <a:bodyPr/>
        <a:lstStyle/>
        <a:p>
          <a:r>
            <a:rPr lang="en-GB" sz="1400" b="1" dirty="0" smtClean="0"/>
            <a:t>Automated Library Construction</a:t>
          </a:r>
          <a:endParaRPr lang="en-GB" sz="1400" b="1" dirty="0"/>
        </a:p>
      </dgm:t>
    </dgm:pt>
    <dgm:pt modelId="{E7764246-57AA-4093-B069-259DC37E63DD}" type="parTrans" cxnId="{EA39CE10-76C4-4F4B-ADFE-1843E38469DB}">
      <dgm:prSet/>
      <dgm:spPr/>
      <dgm:t>
        <a:bodyPr/>
        <a:lstStyle/>
        <a:p>
          <a:endParaRPr lang="en-GB"/>
        </a:p>
      </dgm:t>
    </dgm:pt>
    <dgm:pt modelId="{6C930DFA-1AC0-4026-A2AF-2F805E9C8830}" type="sibTrans" cxnId="{EA39CE10-76C4-4F4B-ADFE-1843E38469DB}">
      <dgm:prSet custT="1"/>
      <dgm:spPr/>
      <dgm:t>
        <a:bodyPr/>
        <a:lstStyle/>
        <a:p>
          <a:r>
            <a:rPr lang="en-GB" sz="1400" b="1" dirty="0" err="1" smtClean="0"/>
            <a:t>PacBio</a:t>
          </a:r>
          <a:r>
            <a:rPr lang="en-GB" sz="1400" b="1" dirty="0" smtClean="0"/>
            <a:t> Library Construction</a:t>
          </a:r>
          <a:endParaRPr lang="en-GB" sz="1400" b="1" dirty="0"/>
        </a:p>
      </dgm:t>
    </dgm:pt>
    <dgm:pt modelId="{9C0EC506-98C6-440D-BB12-C9CD1B271B8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 dirty="0"/>
        </a:p>
      </dgm:t>
    </dgm:pt>
    <dgm:pt modelId="{A33D2706-DC8B-4B75-AE1A-D6B24265AC92}" type="sibTrans" cxnId="{A04058BB-CB3A-41C0-A291-7995F1472166}">
      <dgm:prSet custT="1"/>
      <dgm:spPr/>
      <dgm:t>
        <a:bodyPr/>
        <a:lstStyle/>
        <a:p>
          <a:endParaRPr lang="en-GB" sz="1700" dirty="0"/>
        </a:p>
      </dgm:t>
    </dgm:pt>
    <dgm:pt modelId="{CDF2828E-82BC-4CDE-A54C-B097B4EA49E6}" type="parTrans" cxnId="{A04058BB-CB3A-41C0-A291-7995F1472166}">
      <dgm:prSet/>
      <dgm:spPr/>
      <dgm:t>
        <a:bodyPr/>
        <a:lstStyle/>
        <a:p>
          <a:endParaRPr lang="en-GB"/>
        </a:p>
      </dgm:t>
    </dgm:pt>
    <dgm:pt modelId="{B5D15606-269B-431D-A77D-B337946A7A6F}" type="pres">
      <dgm:prSet presAssocID="{2C26798B-52B9-4967-91A4-EBD8F5C0643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DFD7B43E-FD7C-4CB4-A90A-49BA5C0ECE91}" type="pres">
      <dgm:prSet presAssocID="{80751275-D0E7-4177-90EF-8815451F4D1F}" presName="composite" presStyleCnt="0"/>
      <dgm:spPr/>
      <dgm:t>
        <a:bodyPr/>
        <a:lstStyle/>
        <a:p>
          <a:endParaRPr lang="en-GB"/>
        </a:p>
      </dgm:t>
    </dgm:pt>
    <dgm:pt modelId="{F8EC42E0-FFF6-465C-8192-7719C759C395}" type="pres">
      <dgm:prSet presAssocID="{80751275-D0E7-4177-90EF-8815451F4D1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741954-4923-4F75-8A00-5E918864024E}" type="pres">
      <dgm:prSet presAssocID="{80751275-D0E7-4177-90EF-8815451F4D1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0C4B65-66B2-48B1-9F02-40DB608242B7}" type="pres">
      <dgm:prSet presAssocID="{80751275-D0E7-4177-90EF-8815451F4D1F}" presName="BalanceSpacing" presStyleCnt="0"/>
      <dgm:spPr/>
      <dgm:t>
        <a:bodyPr/>
        <a:lstStyle/>
        <a:p>
          <a:endParaRPr lang="en-GB"/>
        </a:p>
      </dgm:t>
    </dgm:pt>
    <dgm:pt modelId="{13FD6418-0E0B-4CE8-AF6B-8293E86B6368}" type="pres">
      <dgm:prSet presAssocID="{80751275-D0E7-4177-90EF-8815451F4D1F}" presName="BalanceSpacing1" presStyleCnt="0"/>
      <dgm:spPr/>
      <dgm:t>
        <a:bodyPr/>
        <a:lstStyle/>
        <a:p>
          <a:endParaRPr lang="en-GB"/>
        </a:p>
      </dgm:t>
    </dgm:pt>
    <dgm:pt modelId="{8DF7BE7F-1E78-4C7A-8A94-E8E3538E53A3}" type="pres">
      <dgm:prSet presAssocID="{794F073B-F64D-47D9-ADA8-532B731E5E37}" presName="Accent1Text" presStyleLbl="node1" presStyleIdx="1" presStyleCnt="6"/>
      <dgm:spPr/>
      <dgm:t>
        <a:bodyPr/>
        <a:lstStyle/>
        <a:p>
          <a:endParaRPr lang="en-GB"/>
        </a:p>
      </dgm:t>
    </dgm:pt>
    <dgm:pt modelId="{6A4BE39E-A29D-4197-B0F6-257F2D3590D3}" type="pres">
      <dgm:prSet presAssocID="{794F073B-F64D-47D9-ADA8-532B731E5E37}" presName="spaceBetweenRectangles" presStyleCnt="0"/>
      <dgm:spPr/>
      <dgm:t>
        <a:bodyPr/>
        <a:lstStyle/>
        <a:p>
          <a:endParaRPr lang="en-GB"/>
        </a:p>
      </dgm:t>
    </dgm:pt>
    <dgm:pt modelId="{1823CC94-B800-4F4B-AC78-6719F1C46267}" type="pres">
      <dgm:prSet presAssocID="{7EF03069-7FB2-440B-A4DC-83AA60440D88}" presName="composite" presStyleCnt="0"/>
      <dgm:spPr/>
      <dgm:t>
        <a:bodyPr/>
        <a:lstStyle/>
        <a:p>
          <a:endParaRPr lang="en-GB"/>
        </a:p>
      </dgm:t>
    </dgm:pt>
    <dgm:pt modelId="{A1013EBF-FD5B-43D4-8F44-8D115F1C5D80}" type="pres">
      <dgm:prSet presAssocID="{7EF03069-7FB2-440B-A4DC-83AA60440D8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4E47111-FFEC-4AE8-9318-D94124888472}" type="pres">
      <dgm:prSet presAssocID="{7EF03069-7FB2-440B-A4DC-83AA60440D8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623FFB2-6102-48E1-BDEB-007FA16287F4}" type="pres">
      <dgm:prSet presAssocID="{7EF03069-7FB2-440B-A4DC-83AA60440D88}" presName="BalanceSpacing" presStyleCnt="0"/>
      <dgm:spPr/>
      <dgm:t>
        <a:bodyPr/>
        <a:lstStyle/>
        <a:p>
          <a:endParaRPr lang="en-GB"/>
        </a:p>
      </dgm:t>
    </dgm:pt>
    <dgm:pt modelId="{1364EF10-6844-45AA-B8B3-5B8CFBC1382E}" type="pres">
      <dgm:prSet presAssocID="{7EF03069-7FB2-440B-A4DC-83AA60440D88}" presName="BalanceSpacing1" presStyleCnt="0"/>
      <dgm:spPr/>
      <dgm:t>
        <a:bodyPr/>
        <a:lstStyle/>
        <a:p>
          <a:endParaRPr lang="en-GB"/>
        </a:p>
      </dgm:t>
    </dgm:pt>
    <dgm:pt modelId="{25E4EE20-E43B-4190-A496-0461E1C8E4A4}" type="pres">
      <dgm:prSet presAssocID="{6C930DFA-1AC0-4026-A2AF-2F805E9C8830}" presName="Accent1Text" presStyleLbl="node1" presStyleIdx="3" presStyleCnt="6"/>
      <dgm:spPr/>
      <dgm:t>
        <a:bodyPr/>
        <a:lstStyle/>
        <a:p>
          <a:endParaRPr lang="en-GB"/>
        </a:p>
      </dgm:t>
    </dgm:pt>
    <dgm:pt modelId="{418FB3D6-EC1E-4088-A418-5D849B56D0F9}" type="pres">
      <dgm:prSet presAssocID="{6C930DFA-1AC0-4026-A2AF-2F805E9C8830}" presName="spaceBetweenRectangles" presStyleCnt="0"/>
      <dgm:spPr/>
      <dgm:t>
        <a:bodyPr/>
        <a:lstStyle/>
        <a:p>
          <a:endParaRPr lang="en-GB"/>
        </a:p>
      </dgm:t>
    </dgm:pt>
    <dgm:pt modelId="{254AB680-9906-476A-9227-62C34A7CD679}" type="pres">
      <dgm:prSet presAssocID="{9C0EC506-98C6-440D-BB12-C9CD1B271B8A}" presName="composite" presStyleCnt="0"/>
      <dgm:spPr/>
      <dgm:t>
        <a:bodyPr/>
        <a:lstStyle/>
        <a:p>
          <a:endParaRPr lang="en-GB"/>
        </a:p>
      </dgm:t>
    </dgm:pt>
    <dgm:pt modelId="{D182D353-38F4-43C7-A44A-CDE87CAA63D7}" type="pres">
      <dgm:prSet presAssocID="{9C0EC506-98C6-440D-BB12-C9CD1B271B8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AFA0F5-AB2C-47E9-A156-FCB38E143EE8}" type="pres">
      <dgm:prSet presAssocID="{9C0EC506-98C6-440D-BB12-C9CD1B271B8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5982708-2E9F-4F43-8D56-521767AC2DD0}" type="pres">
      <dgm:prSet presAssocID="{9C0EC506-98C6-440D-BB12-C9CD1B271B8A}" presName="BalanceSpacing" presStyleCnt="0"/>
      <dgm:spPr/>
      <dgm:t>
        <a:bodyPr/>
        <a:lstStyle/>
        <a:p>
          <a:endParaRPr lang="en-GB"/>
        </a:p>
      </dgm:t>
    </dgm:pt>
    <dgm:pt modelId="{AA48A453-8023-4FBB-B541-4A69DB8391D4}" type="pres">
      <dgm:prSet presAssocID="{9C0EC506-98C6-440D-BB12-C9CD1B271B8A}" presName="BalanceSpacing1" presStyleCnt="0"/>
      <dgm:spPr/>
      <dgm:t>
        <a:bodyPr/>
        <a:lstStyle/>
        <a:p>
          <a:endParaRPr lang="en-GB"/>
        </a:p>
      </dgm:t>
    </dgm:pt>
    <dgm:pt modelId="{3D54F918-AF11-4BDA-A31F-4B62A8CEC752}" type="pres">
      <dgm:prSet presAssocID="{A33D2706-DC8B-4B75-AE1A-D6B24265AC92}" presName="Accent1Text" presStyleLbl="node1" presStyleIdx="5" presStyleCnt="6"/>
      <dgm:spPr/>
      <dgm:t>
        <a:bodyPr/>
        <a:lstStyle/>
        <a:p>
          <a:endParaRPr lang="en-GB"/>
        </a:p>
      </dgm:t>
    </dgm:pt>
  </dgm:ptLst>
  <dgm:cxnLst>
    <dgm:cxn modelId="{2DC8F35E-96C8-407B-94BE-CCA54A0B62C1}" type="presOf" srcId="{7EF03069-7FB2-440B-A4DC-83AA60440D88}" destId="{A1013EBF-FD5B-43D4-8F44-8D115F1C5D80}" srcOrd="0" destOrd="0" presId="urn:microsoft.com/office/officeart/2008/layout/AlternatingHexagons"/>
    <dgm:cxn modelId="{10CB99E7-B9B8-44E2-B217-9CBC5631AE2A}" type="presOf" srcId="{794F073B-F64D-47D9-ADA8-532B731E5E37}" destId="{8DF7BE7F-1E78-4C7A-8A94-E8E3538E53A3}" srcOrd="0" destOrd="0" presId="urn:microsoft.com/office/officeart/2008/layout/AlternatingHexagons"/>
    <dgm:cxn modelId="{5D9A2DE4-2776-43BE-B01B-C9C9B3C25452}" type="presOf" srcId="{9C0EC506-98C6-440D-BB12-C9CD1B271B8A}" destId="{D182D353-38F4-43C7-A44A-CDE87CAA63D7}" srcOrd="0" destOrd="0" presId="urn:microsoft.com/office/officeart/2008/layout/AlternatingHexagons"/>
    <dgm:cxn modelId="{A04058BB-CB3A-41C0-A291-7995F1472166}" srcId="{2C26798B-52B9-4967-91A4-EBD8F5C06438}" destId="{9C0EC506-98C6-440D-BB12-C9CD1B271B8A}" srcOrd="2" destOrd="0" parTransId="{CDF2828E-82BC-4CDE-A54C-B097B4EA49E6}" sibTransId="{A33D2706-DC8B-4B75-AE1A-D6B24265AC92}"/>
    <dgm:cxn modelId="{EA39CE10-76C4-4F4B-ADFE-1843E38469DB}" srcId="{2C26798B-52B9-4967-91A4-EBD8F5C06438}" destId="{7EF03069-7FB2-440B-A4DC-83AA60440D88}" srcOrd="1" destOrd="0" parTransId="{E7764246-57AA-4093-B069-259DC37E63DD}" sibTransId="{6C930DFA-1AC0-4026-A2AF-2F805E9C8830}"/>
    <dgm:cxn modelId="{05101A66-F9AC-41D1-8DCA-30B5E83A124E}" type="presOf" srcId="{80751275-D0E7-4177-90EF-8815451F4D1F}" destId="{F8EC42E0-FFF6-465C-8192-7719C759C395}" srcOrd="0" destOrd="0" presId="urn:microsoft.com/office/officeart/2008/layout/AlternatingHexagons"/>
    <dgm:cxn modelId="{7C91D5B6-2E1B-4604-8A7A-B390FEE76B15}" type="presOf" srcId="{A33D2706-DC8B-4B75-AE1A-D6B24265AC92}" destId="{3D54F918-AF11-4BDA-A31F-4B62A8CEC752}" srcOrd="0" destOrd="0" presId="urn:microsoft.com/office/officeart/2008/layout/AlternatingHexagons"/>
    <dgm:cxn modelId="{BA6B8B7C-8761-401B-8C0E-3CF5C13D0206}" type="presOf" srcId="{2C26798B-52B9-4967-91A4-EBD8F5C06438}" destId="{B5D15606-269B-431D-A77D-B337946A7A6F}" srcOrd="0" destOrd="0" presId="urn:microsoft.com/office/officeart/2008/layout/AlternatingHexagons"/>
    <dgm:cxn modelId="{9FF0A6A5-B4E6-4DBF-9529-F9FC5C908787}" type="presOf" srcId="{6C930DFA-1AC0-4026-A2AF-2F805E9C8830}" destId="{25E4EE20-E43B-4190-A496-0461E1C8E4A4}" srcOrd="0" destOrd="0" presId="urn:microsoft.com/office/officeart/2008/layout/AlternatingHexagons"/>
    <dgm:cxn modelId="{A771C067-5E2D-4F7A-B35B-4579EAFE5A2C}" srcId="{2C26798B-52B9-4967-91A4-EBD8F5C06438}" destId="{80751275-D0E7-4177-90EF-8815451F4D1F}" srcOrd="0" destOrd="0" parTransId="{E1E781F4-D132-484A-A155-0DC4282E555A}" sibTransId="{794F073B-F64D-47D9-ADA8-532B731E5E37}"/>
    <dgm:cxn modelId="{098E8339-59C1-4CBA-8E55-DB0D9AA10AF5}" type="presParOf" srcId="{B5D15606-269B-431D-A77D-B337946A7A6F}" destId="{DFD7B43E-FD7C-4CB4-A90A-49BA5C0ECE91}" srcOrd="0" destOrd="0" presId="urn:microsoft.com/office/officeart/2008/layout/AlternatingHexagons"/>
    <dgm:cxn modelId="{7150A76A-55F1-4E58-8031-42D70B5C94ED}" type="presParOf" srcId="{DFD7B43E-FD7C-4CB4-A90A-49BA5C0ECE91}" destId="{F8EC42E0-FFF6-465C-8192-7719C759C395}" srcOrd="0" destOrd="0" presId="urn:microsoft.com/office/officeart/2008/layout/AlternatingHexagons"/>
    <dgm:cxn modelId="{C4431987-155A-4068-889B-B5F4D454E4CC}" type="presParOf" srcId="{DFD7B43E-FD7C-4CB4-A90A-49BA5C0ECE91}" destId="{CF741954-4923-4F75-8A00-5E918864024E}" srcOrd="1" destOrd="0" presId="urn:microsoft.com/office/officeart/2008/layout/AlternatingHexagons"/>
    <dgm:cxn modelId="{939D5153-4E90-436D-B1B0-603DCA5EE0A0}" type="presParOf" srcId="{DFD7B43E-FD7C-4CB4-A90A-49BA5C0ECE91}" destId="{5A0C4B65-66B2-48B1-9F02-40DB608242B7}" srcOrd="2" destOrd="0" presId="urn:microsoft.com/office/officeart/2008/layout/AlternatingHexagons"/>
    <dgm:cxn modelId="{1DE97CDA-49FC-4843-950A-8035189BEC60}" type="presParOf" srcId="{DFD7B43E-FD7C-4CB4-A90A-49BA5C0ECE91}" destId="{13FD6418-0E0B-4CE8-AF6B-8293E86B6368}" srcOrd="3" destOrd="0" presId="urn:microsoft.com/office/officeart/2008/layout/AlternatingHexagons"/>
    <dgm:cxn modelId="{2E7E9F8E-A43A-4E42-88DC-48947367A017}" type="presParOf" srcId="{DFD7B43E-FD7C-4CB4-A90A-49BA5C0ECE91}" destId="{8DF7BE7F-1E78-4C7A-8A94-E8E3538E53A3}" srcOrd="4" destOrd="0" presId="urn:microsoft.com/office/officeart/2008/layout/AlternatingHexagons"/>
    <dgm:cxn modelId="{A4B41370-0322-4CDA-89B6-A79D5A3B6157}" type="presParOf" srcId="{B5D15606-269B-431D-A77D-B337946A7A6F}" destId="{6A4BE39E-A29D-4197-B0F6-257F2D3590D3}" srcOrd="1" destOrd="0" presId="urn:microsoft.com/office/officeart/2008/layout/AlternatingHexagons"/>
    <dgm:cxn modelId="{2F4C35AA-1B8B-4526-A30F-3892F52958F6}" type="presParOf" srcId="{B5D15606-269B-431D-A77D-B337946A7A6F}" destId="{1823CC94-B800-4F4B-AC78-6719F1C46267}" srcOrd="2" destOrd="0" presId="urn:microsoft.com/office/officeart/2008/layout/AlternatingHexagons"/>
    <dgm:cxn modelId="{697663D2-CA4A-4C00-B698-1B80EEF3FA38}" type="presParOf" srcId="{1823CC94-B800-4F4B-AC78-6719F1C46267}" destId="{A1013EBF-FD5B-43D4-8F44-8D115F1C5D80}" srcOrd="0" destOrd="0" presId="urn:microsoft.com/office/officeart/2008/layout/AlternatingHexagons"/>
    <dgm:cxn modelId="{8E8E5BF0-6A8A-4B9A-9804-511AAC5C4C16}" type="presParOf" srcId="{1823CC94-B800-4F4B-AC78-6719F1C46267}" destId="{E4E47111-FFEC-4AE8-9318-D94124888472}" srcOrd="1" destOrd="0" presId="urn:microsoft.com/office/officeart/2008/layout/AlternatingHexagons"/>
    <dgm:cxn modelId="{C8889448-4FC4-4477-BD81-8E3279543943}" type="presParOf" srcId="{1823CC94-B800-4F4B-AC78-6719F1C46267}" destId="{0623FFB2-6102-48E1-BDEB-007FA16287F4}" srcOrd="2" destOrd="0" presId="urn:microsoft.com/office/officeart/2008/layout/AlternatingHexagons"/>
    <dgm:cxn modelId="{55DE5101-F07C-478C-A923-C8A40EF0344C}" type="presParOf" srcId="{1823CC94-B800-4F4B-AC78-6719F1C46267}" destId="{1364EF10-6844-45AA-B8B3-5B8CFBC1382E}" srcOrd="3" destOrd="0" presId="urn:microsoft.com/office/officeart/2008/layout/AlternatingHexagons"/>
    <dgm:cxn modelId="{07F55CC7-31D7-4BBF-A1D4-AB5AB1B36E6B}" type="presParOf" srcId="{1823CC94-B800-4F4B-AC78-6719F1C46267}" destId="{25E4EE20-E43B-4190-A496-0461E1C8E4A4}" srcOrd="4" destOrd="0" presId="urn:microsoft.com/office/officeart/2008/layout/AlternatingHexagons"/>
    <dgm:cxn modelId="{42B41628-FB2F-450A-A836-D3469BAEB20C}" type="presParOf" srcId="{B5D15606-269B-431D-A77D-B337946A7A6F}" destId="{418FB3D6-EC1E-4088-A418-5D849B56D0F9}" srcOrd="3" destOrd="0" presId="urn:microsoft.com/office/officeart/2008/layout/AlternatingHexagons"/>
    <dgm:cxn modelId="{8549286E-2C29-44A9-B62C-801675DF540E}" type="presParOf" srcId="{B5D15606-269B-431D-A77D-B337946A7A6F}" destId="{254AB680-9906-476A-9227-62C34A7CD679}" srcOrd="4" destOrd="0" presId="urn:microsoft.com/office/officeart/2008/layout/AlternatingHexagons"/>
    <dgm:cxn modelId="{B363C40C-F6CC-40D3-8CFF-6711B23EFAC3}" type="presParOf" srcId="{254AB680-9906-476A-9227-62C34A7CD679}" destId="{D182D353-38F4-43C7-A44A-CDE87CAA63D7}" srcOrd="0" destOrd="0" presId="urn:microsoft.com/office/officeart/2008/layout/AlternatingHexagons"/>
    <dgm:cxn modelId="{6A66088D-5E88-45A9-9F9C-D3CE26B76BBC}" type="presParOf" srcId="{254AB680-9906-476A-9227-62C34A7CD679}" destId="{2CAFA0F5-AB2C-47E9-A156-FCB38E143EE8}" srcOrd="1" destOrd="0" presId="urn:microsoft.com/office/officeart/2008/layout/AlternatingHexagons"/>
    <dgm:cxn modelId="{E10C1193-A145-48D6-85A1-3D4635CB9C6F}" type="presParOf" srcId="{254AB680-9906-476A-9227-62C34A7CD679}" destId="{05982708-2E9F-4F43-8D56-521767AC2DD0}" srcOrd="2" destOrd="0" presId="urn:microsoft.com/office/officeart/2008/layout/AlternatingHexagons"/>
    <dgm:cxn modelId="{3E11B3EC-13CD-44D4-A0E0-54455F8DF8C2}" type="presParOf" srcId="{254AB680-9906-476A-9227-62C34A7CD679}" destId="{AA48A453-8023-4FBB-B541-4A69DB8391D4}" srcOrd="3" destOrd="0" presId="urn:microsoft.com/office/officeart/2008/layout/AlternatingHexagons"/>
    <dgm:cxn modelId="{1CC2D403-F21E-4AA6-9DE4-588CE6B13C91}" type="presParOf" srcId="{254AB680-9906-476A-9227-62C34A7CD679}" destId="{3D54F918-AF11-4BDA-A31F-4B62A8CEC75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E1F45-F9F2-43B0-B366-B99F720911B3}">
      <dsp:nvSpPr>
        <dsp:cNvPr id="0" name=""/>
        <dsp:cNvSpPr/>
      </dsp:nvSpPr>
      <dsp:spPr>
        <a:xfrm rot="5400000">
          <a:off x="-136177" y="137878"/>
          <a:ext cx="907851" cy="635496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" y="319448"/>
        <a:ext cx="635496" cy="272355"/>
      </dsp:txXfrm>
    </dsp:sp>
    <dsp:sp modelId="{3955C5AC-728E-4300-85AF-9E1D69664B2B}">
      <dsp:nvSpPr>
        <dsp:cNvPr id="0" name=""/>
        <dsp:cNvSpPr/>
      </dsp:nvSpPr>
      <dsp:spPr>
        <a:xfrm rot="5400000">
          <a:off x="3070696" y="-2434219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400" kern="1200" dirty="0" smtClean="0">
              <a:solidFill>
                <a:schemeClr val="tx2"/>
              </a:solidFill>
            </a:rPr>
            <a:t>Project Management</a:t>
          </a:r>
          <a:endParaRPr lang="en-GB" sz="3400" kern="1200" dirty="0">
            <a:solidFill>
              <a:schemeClr val="tx2"/>
            </a:solidFill>
          </a:endParaRPr>
        </a:p>
      </dsp:txBody>
      <dsp:txXfrm rot="-5400000">
        <a:off x="635496" y="29787"/>
        <a:ext cx="5431697" cy="532491"/>
      </dsp:txXfrm>
    </dsp:sp>
    <dsp:sp modelId="{F3AA5120-9329-499D-9FA9-2756294A9DF3}">
      <dsp:nvSpPr>
        <dsp:cNvPr id="0" name=""/>
        <dsp:cNvSpPr/>
      </dsp:nvSpPr>
      <dsp:spPr>
        <a:xfrm rot="5400000">
          <a:off x="-136177" y="926065"/>
          <a:ext cx="907851" cy="63549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" y="1107635"/>
        <a:ext cx="635496" cy="272355"/>
      </dsp:txXfrm>
    </dsp:sp>
    <dsp:sp modelId="{46E2AE2B-9CF1-4A3D-A633-9DC0958EE233}">
      <dsp:nvSpPr>
        <dsp:cNvPr id="0" name=""/>
        <dsp:cNvSpPr/>
      </dsp:nvSpPr>
      <dsp:spPr>
        <a:xfrm rot="5400000">
          <a:off x="3070696" y="-1641453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400" kern="1200" dirty="0" smtClean="0">
              <a:solidFill>
                <a:schemeClr val="tx2"/>
              </a:solidFill>
            </a:rPr>
            <a:t>Sample Receipt and QC</a:t>
          </a:r>
          <a:endParaRPr lang="en-GB" sz="3400" kern="1200" dirty="0">
            <a:solidFill>
              <a:schemeClr val="tx2"/>
            </a:solidFill>
          </a:endParaRPr>
        </a:p>
      </dsp:txBody>
      <dsp:txXfrm rot="-5400000">
        <a:off x="635496" y="822553"/>
        <a:ext cx="5431697" cy="532491"/>
      </dsp:txXfrm>
    </dsp:sp>
    <dsp:sp modelId="{722318F4-C4CE-47DE-8A6C-5D07C44BC801}">
      <dsp:nvSpPr>
        <dsp:cNvPr id="0" name=""/>
        <dsp:cNvSpPr/>
      </dsp:nvSpPr>
      <dsp:spPr>
        <a:xfrm rot="5400000">
          <a:off x="-136177" y="1714251"/>
          <a:ext cx="907851" cy="635496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" y="1895821"/>
        <a:ext cx="635496" cy="272355"/>
      </dsp:txXfrm>
    </dsp:sp>
    <dsp:sp modelId="{F7516F14-E978-4AD6-8DC0-AED2F5A51958}">
      <dsp:nvSpPr>
        <dsp:cNvPr id="0" name=""/>
        <dsp:cNvSpPr/>
      </dsp:nvSpPr>
      <dsp:spPr>
        <a:xfrm rot="5400000">
          <a:off x="3070696" y="-857125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400" kern="1200" dirty="0" smtClean="0">
              <a:solidFill>
                <a:schemeClr val="tx2"/>
              </a:solidFill>
            </a:rPr>
            <a:t>Library Construction</a:t>
          </a:r>
          <a:endParaRPr lang="en-GB" sz="3400" kern="1200" dirty="0">
            <a:solidFill>
              <a:schemeClr val="tx2"/>
            </a:solidFill>
          </a:endParaRPr>
        </a:p>
      </dsp:txBody>
      <dsp:txXfrm rot="-5400000">
        <a:off x="635496" y="1606881"/>
        <a:ext cx="5431697" cy="532491"/>
      </dsp:txXfrm>
    </dsp:sp>
    <dsp:sp modelId="{370BBB1F-F262-4EA0-BFAB-C1B26B6B9EAB}">
      <dsp:nvSpPr>
        <dsp:cNvPr id="0" name=""/>
        <dsp:cNvSpPr/>
      </dsp:nvSpPr>
      <dsp:spPr>
        <a:xfrm rot="5400000">
          <a:off x="-136177" y="2502438"/>
          <a:ext cx="907851" cy="635496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 </a:t>
          </a:r>
          <a:endParaRPr lang="en-GB" sz="1700" kern="1200" dirty="0"/>
        </a:p>
      </dsp:txBody>
      <dsp:txXfrm rot="-5400000">
        <a:off x="1" y="2684008"/>
        <a:ext cx="635496" cy="272355"/>
      </dsp:txXfrm>
    </dsp:sp>
    <dsp:sp modelId="{F2DC68B2-3B40-4FD9-AA08-046CC85F50F7}">
      <dsp:nvSpPr>
        <dsp:cNvPr id="0" name=""/>
        <dsp:cNvSpPr/>
      </dsp:nvSpPr>
      <dsp:spPr>
        <a:xfrm rot="5400000">
          <a:off x="3070696" y="-68939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400" kern="1200" dirty="0" smtClean="0">
              <a:solidFill>
                <a:schemeClr val="tx2"/>
              </a:solidFill>
            </a:rPr>
            <a:t>Sequencing Operations</a:t>
          </a:r>
          <a:endParaRPr lang="en-GB" sz="3400" kern="1200" dirty="0">
            <a:solidFill>
              <a:schemeClr val="tx2"/>
            </a:solidFill>
          </a:endParaRPr>
        </a:p>
      </dsp:txBody>
      <dsp:txXfrm rot="-5400000">
        <a:off x="635496" y="2395067"/>
        <a:ext cx="5431697" cy="532491"/>
      </dsp:txXfrm>
    </dsp:sp>
    <dsp:sp modelId="{BFEBD5A6-282E-463E-B0A9-35BB19747D80}">
      <dsp:nvSpPr>
        <dsp:cNvPr id="0" name=""/>
        <dsp:cNvSpPr/>
      </dsp:nvSpPr>
      <dsp:spPr>
        <a:xfrm rot="5400000">
          <a:off x="-136177" y="3290625"/>
          <a:ext cx="907851" cy="63549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" y="3472195"/>
        <a:ext cx="635496" cy="272355"/>
      </dsp:txXfrm>
    </dsp:sp>
    <dsp:sp modelId="{B669A057-D36C-454A-ADEE-BBA8027A4297}">
      <dsp:nvSpPr>
        <dsp:cNvPr id="0" name=""/>
        <dsp:cNvSpPr/>
      </dsp:nvSpPr>
      <dsp:spPr>
        <a:xfrm rot="5400000">
          <a:off x="3070696" y="719247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400" kern="1200" dirty="0" smtClean="0">
              <a:solidFill>
                <a:schemeClr val="tx2"/>
              </a:solidFill>
            </a:rPr>
            <a:t>Preliminary Analysis</a:t>
          </a:r>
          <a:endParaRPr lang="en-GB" sz="3400" kern="1200" dirty="0">
            <a:solidFill>
              <a:schemeClr val="tx2"/>
            </a:solidFill>
          </a:endParaRPr>
        </a:p>
      </dsp:txBody>
      <dsp:txXfrm rot="-5400000">
        <a:off x="635496" y="3183253"/>
        <a:ext cx="5431697" cy="532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C42E0-FFF6-465C-8192-7719C759C395}">
      <dsp:nvSpPr>
        <dsp:cNvPr id="0" name=""/>
        <dsp:cNvSpPr/>
      </dsp:nvSpPr>
      <dsp:spPr>
        <a:xfrm rot="5400000">
          <a:off x="2993657" y="225772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Illumina Library Construction</a:t>
          </a:r>
          <a:endParaRPr lang="en-GB" sz="1400" kern="1200" dirty="0"/>
        </a:p>
      </dsp:txBody>
      <dsp:txXfrm rot="-5400000">
        <a:off x="3388017" y="404363"/>
        <a:ext cx="1177428" cy="1353366"/>
      </dsp:txXfrm>
    </dsp:sp>
    <dsp:sp modelId="{CF741954-4923-4F75-8A00-5E918864024E}">
      <dsp:nvSpPr>
        <dsp:cNvPr id="0" name=""/>
        <dsp:cNvSpPr/>
      </dsp:nvSpPr>
      <dsp:spPr>
        <a:xfrm>
          <a:off x="4883911" y="491202"/>
          <a:ext cx="2194221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7BE7F-1E78-4C7A-8A94-E8E3538E53A3}">
      <dsp:nvSpPr>
        <dsp:cNvPr id="0" name=""/>
        <dsp:cNvSpPr/>
      </dsp:nvSpPr>
      <dsp:spPr>
        <a:xfrm rot="5400000">
          <a:off x="1146264" y="225772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baseline="0" dirty="0" smtClean="0"/>
            <a:t> </a:t>
          </a:r>
          <a:endParaRPr lang="en-GB" sz="1700" kern="1200" dirty="0"/>
        </a:p>
      </dsp:txBody>
      <dsp:txXfrm rot="-5400000">
        <a:off x="1540624" y="404363"/>
        <a:ext cx="1177428" cy="1353366"/>
      </dsp:txXfrm>
    </dsp:sp>
    <dsp:sp modelId="{A1013EBF-FD5B-43D4-8F44-8D115F1C5D80}">
      <dsp:nvSpPr>
        <dsp:cNvPr id="0" name=""/>
        <dsp:cNvSpPr/>
      </dsp:nvSpPr>
      <dsp:spPr>
        <a:xfrm rot="5400000">
          <a:off x="2066421" y="1894639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Automated Library Construction</a:t>
          </a:r>
          <a:endParaRPr lang="en-GB" sz="1400" kern="1200" dirty="0"/>
        </a:p>
      </dsp:txBody>
      <dsp:txXfrm rot="-5400000">
        <a:off x="2460781" y="2073230"/>
        <a:ext cx="1177428" cy="1353366"/>
      </dsp:txXfrm>
    </dsp:sp>
    <dsp:sp modelId="{E4E47111-FFEC-4AE8-9318-D94124888472}">
      <dsp:nvSpPr>
        <dsp:cNvPr id="0" name=""/>
        <dsp:cNvSpPr/>
      </dsp:nvSpPr>
      <dsp:spPr>
        <a:xfrm>
          <a:off x="0" y="2160069"/>
          <a:ext cx="2123439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EE20-E43B-4190-A496-0461E1C8E4A4}">
      <dsp:nvSpPr>
        <dsp:cNvPr id="0" name=""/>
        <dsp:cNvSpPr/>
      </dsp:nvSpPr>
      <dsp:spPr>
        <a:xfrm rot="5400000">
          <a:off x="3913814" y="1894639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err="1" smtClean="0"/>
            <a:t>PacBio</a:t>
          </a:r>
          <a:r>
            <a:rPr lang="en-GB" sz="1400" kern="1200" dirty="0" smtClean="0"/>
            <a:t> Library Construction</a:t>
          </a:r>
          <a:endParaRPr lang="en-GB" sz="1400" kern="1200" dirty="0"/>
        </a:p>
      </dsp:txBody>
      <dsp:txXfrm rot="-5400000">
        <a:off x="4308174" y="2073230"/>
        <a:ext cx="1177428" cy="1353366"/>
      </dsp:txXfrm>
    </dsp:sp>
    <dsp:sp modelId="{D182D353-38F4-43C7-A44A-CDE87CAA63D7}">
      <dsp:nvSpPr>
        <dsp:cNvPr id="0" name=""/>
        <dsp:cNvSpPr/>
      </dsp:nvSpPr>
      <dsp:spPr>
        <a:xfrm rot="5400000">
          <a:off x="2993657" y="3563505"/>
          <a:ext cx="1966148" cy="171054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200" kern="1200" dirty="0"/>
        </a:p>
      </dsp:txBody>
      <dsp:txXfrm rot="-5400000">
        <a:off x="3388017" y="3742096"/>
        <a:ext cx="1177428" cy="1353366"/>
      </dsp:txXfrm>
    </dsp:sp>
    <dsp:sp modelId="{2CAFA0F5-AB2C-47E9-A156-FCB38E143EE8}">
      <dsp:nvSpPr>
        <dsp:cNvPr id="0" name=""/>
        <dsp:cNvSpPr/>
      </dsp:nvSpPr>
      <dsp:spPr>
        <a:xfrm>
          <a:off x="4883911" y="3828935"/>
          <a:ext cx="2194221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4F918-AF11-4BDA-A31F-4B62A8CEC752}">
      <dsp:nvSpPr>
        <dsp:cNvPr id="0" name=""/>
        <dsp:cNvSpPr/>
      </dsp:nvSpPr>
      <dsp:spPr>
        <a:xfrm rot="5400000">
          <a:off x="1146264" y="3563505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540624" y="3742096"/>
        <a:ext cx="1177428" cy="1353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C42E0-FFF6-465C-8192-7719C759C395}">
      <dsp:nvSpPr>
        <dsp:cNvPr id="0" name=""/>
        <dsp:cNvSpPr/>
      </dsp:nvSpPr>
      <dsp:spPr>
        <a:xfrm rot="5400000">
          <a:off x="2993657" y="225772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Illumina Library Construction</a:t>
          </a:r>
          <a:endParaRPr lang="en-GB" sz="1400" b="1" kern="1200" dirty="0"/>
        </a:p>
      </dsp:txBody>
      <dsp:txXfrm rot="-5400000">
        <a:off x="3388017" y="404363"/>
        <a:ext cx="1177428" cy="1353366"/>
      </dsp:txXfrm>
    </dsp:sp>
    <dsp:sp modelId="{CF741954-4923-4F75-8A00-5E918864024E}">
      <dsp:nvSpPr>
        <dsp:cNvPr id="0" name=""/>
        <dsp:cNvSpPr/>
      </dsp:nvSpPr>
      <dsp:spPr>
        <a:xfrm>
          <a:off x="4883911" y="491202"/>
          <a:ext cx="2194221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7BE7F-1E78-4C7A-8A94-E8E3538E53A3}">
      <dsp:nvSpPr>
        <dsp:cNvPr id="0" name=""/>
        <dsp:cNvSpPr/>
      </dsp:nvSpPr>
      <dsp:spPr>
        <a:xfrm rot="5400000">
          <a:off x="1146264" y="225772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baseline="0" dirty="0" smtClean="0"/>
            <a:t> </a:t>
          </a:r>
          <a:endParaRPr lang="en-GB" sz="1700" kern="1200" dirty="0"/>
        </a:p>
      </dsp:txBody>
      <dsp:txXfrm rot="-5400000">
        <a:off x="1540624" y="404363"/>
        <a:ext cx="1177428" cy="1353366"/>
      </dsp:txXfrm>
    </dsp:sp>
    <dsp:sp modelId="{A1013EBF-FD5B-43D4-8F44-8D115F1C5D80}">
      <dsp:nvSpPr>
        <dsp:cNvPr id="0" name=""/>
        <dsp:cNvSpPr/>
      </dsp:nvSpPr>
      <dsp:spPr>
        <a:xfrm rot="5400000">
          <a:off x="2066421" y="1894639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Automated Library Construction</a:t>
          </a:r>
          <a:endParaRPr lang="en-GB" sz="1400" b="1" kern="1200" dirty="0"/>
        </a:p>
      </dsp:txBody>
      <dsp:txXfrm rot="-5400000">
        <a:off x="2460781" y="2073230"/>
        <a:ext cx="1177428" cy="1353366"/>
      </dsp:txXfrm>
    </dsp:sp>
    <dsp:sp modelId="{E4E47111-FFEC-4AE8-9318-D94124888472}">
      <dsp:nvSpPr>
        <dsp:cNvPr id="0" name=""/>
        <dsp:cNvSpPr/>
      </dsp:nvSpPr>
      <dsp:spPr>
        <a:xfrm>
          <a:off x="0" y="2160069"/>
          <a:ext cx="2123439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4EE20-E43B-4190-A496-0461E1C8E4A4}">
      <dsp:nvSpPr>
        <dsp:cNvPr id="0" name=""/>
        <dsp:cNvSpPr/>
      </dsp:nvSpPr>
      <dsp:spPr>
        <a:xfrm rot="5400000">
          <a:off x="3913814" y="1894639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err="1" smtClean="0"/>
            <a:t>PacBio</a:t>
          </a:r>
          <a:r>
            <a:rPr lang="en-GB" sz="1400" b="1" kern="1200" dirty="0" smtClean="0"/>
            <a:t> Library Construction</a:t>
          </a:r>
          <a:endParaRPr lang="en-GB" sz="1400" b="1" kern="1200" dirty="0"/>
        </a:p>
      </dsp:txBody>
      <dsp:txXfrm rot="-5400000">
        <a:off x="4308174" y="2073230"/>
        <a:ext cx="1177428" cy="1353366"/>
      </dsp:txXfrm>
    </dsp:sp>
    <dsp:sp modelId="{D182D353-38F4-43C7-A44A-CDE87CAA63D7}">
      <dsp:nvSpPr>
        <dsp:cNvPr id="0" name=""/>
        <dsp:cNvSpPr/>
      </dsp:nvSpPr>
      <dsp:spPr>
        <a:xfrm rot="5400000">
          <a:off x="2993657" y="3563505"/>
          <a:ext cx="1966148" cy="171054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200" kern="1200" dirty="0"/>
        </a:p>
      </dsp:txBody>
      <dsp:txXfrm rot="-5400000">
        <a:off x="3388017" y="3742096"/>
        <a:ext cx="1177428" cy="1353366"/>
      </dsp:txXfrm>
    </dsp:sp>
    <dsp:sp modelId="{2CAFA0F5-AB2C-47E9-A156-FCB38E143EE8}">
      <dsp:nvSpPr>
        <dsp:cNvPr id="0" name=""/>
        <dsp:cNvSpPr/>
      </dsp:nvSpPr>
      <dsp:spPr>
        <a:xfrm>
          <a:off x="4883911" y="3828935"/>
          <a:ext cx="2194221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4F918-AF11-4BDA-A31F-4B62A8CEC752}">
      <dsp:nvSpPr>
        <dsp:cNvPr id="0" name=""/>
        <dsp:cNvSpPr/>
      </dsp:nvSpPr>
      <dsp:spPr>
        <a:xfrm rot="5400000">
          <a:off x="1146264" y="3563505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540624" y="3742096"/>
        <a:ext cx="1177428" cy="1353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07F7-700F-5947-821A-DC4E80A43BC6}" type="datetime1">
              <a:rPr lang="en-GB" smtClean="0"/>
              <a:t>19/09/2016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C6EB5-5A9B-724B-B976-A8A6A88B1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60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832D-D388-C24C-A07E-7EDC9CD21197}" type="datetime1">
              <a:rPr lang="en-GB" smtClean="0"/>
              <a:t>19/09/2016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DC59-5342-E941-BF32-1D69B1181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Nanometre" TargetMode="External"/><Relationship Id="rId3" Type="http://schemas.openxmlformats.org/officeDocument/2006/relationships/hyperlink" Target="http://en.wikipedia.org/wiki/Colorimetric" TargetMode="External"/><Relationship Id="rId7" Type="http://schemas.openxmlformats.org/officeDocument/2006/relationships/hyperlink" Target="http://en.wikipedia.org/wiki/Absorption_spectru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Coomassie_Brilliant_Blue" TargetMode="External"/><Relationship Id="rId5" Type="http://schemas.openxmlformats.org/officeDocument/2006/relationships/hyperlink" Target="http://en.wikipedia.org/wiki/Absorbance" TargetMode="External"/><Relationship Id="rId4" Type="http://schemas.openxmlformats.org/officeDocument/2006/relationships/hyperlink" Target="http://en.wikipedia.org/wiki/Assa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147nt</a:t>
            </a:r>
            <a:r>
              <a:rPr lang="en-GB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mature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microRNA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approximately 22nt small RNA fragments.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second,157nt band containing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piwi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‐interacting RNAs, as well as some microRNAs and other regulatory small RNA molecules, is </a:t>
            </a:r>
            <a:r>
              <a:rPr lang="en-GB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 from approximately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30nt RNA fragments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 smtClean="0"/>
              <a:t>Some of the varied organisms that we have had proposals to sequence through the CCC.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sz="1000" dirty="0" smtClean="0"/>
              <a:t>Amphioxus</a:t>
            </a:r>
          </a:p>
          <a:p>
            <a:pPr>
              <a:defRPr/>
            </a:pPr>
            <a:r>
              <a:rPr lang="en-GB" sz="1000" dirty="0" smtClean="0"/>
              <a:t>Aphid </a:t>
            </a:r>
          </a:p>
          <a:p>
            <a:pPr>
              <a:defRPr/>
            </a:pPr>
            <a:r>
              <a:rPr lang="en-GB" sz="1000" dirty="0" smtClean="0"/>
              <a:t>Arabidopsis thaliana (</a:t>
            </a:r>
            <a:r>
              <a:rPr lang="en-GB" sz="1000" dirty="0" err="1" smtClean="0"/>
              <a:t>thale</a:t>
            </a:r>
            <a:r>
              <a:rPr lang="en-GB" sz="1000" dirty="0" smtClean="0"/>
              <a:t> cress, mouse-ear cress or Arabidopsis)</a:t>
            </a:r>
          </a:p>
          <a:p>
            <a:pPr>
              <a:defRPr/>
            </a:pPr>
            <a:r>
              <a:rPr lang="en-GB" sz="1000" dirty="0" smtClean="0"/>
              <a:t>Asia 1 whitefly</a:t>
            </a:r>
          </a:p>
          <a:p>
            <a:pPr>
              <a:defRPr/>
            </a:pPr>
            <a:r>
              <a:rPr lang="en-GB" sz="1000" dirty="0" smtClean="0"/>
              <a:t>Bluetongue Virus (BTV) insect vector, </a:t>
            </a:r>
            <a:r>
              <a:rPr lang="en-GB" sz="1000" dirty="0" err="1" smtClean="0"/>
              <a:t>Culicoides</a:t>
            </a:r>
            <a:r>
              <a:rPr lang="en-GB" sz="1000" dirty="0" smtClean="0"/>
              <a:t> </a:t>
            </a:r>
            <a:r>
              <a:rPr lang="en-GB" sz="1000" dirty="0" err="1" smtClean="0"/>
              <a:t>sonorensis</a:t>
            </a:r>
            <a:endParaRPr lang="en-GB" sz="1000" dirty="0" smtClean="0"/>
          </a:p>
          <a:p>
            <a:pPr>
              <a:defRPr/>
            </a:pPr>
            <a:r>
              <a:rPr lang="en-GB" sz="1000" dirty="0" err="1" smtClean="0"/>
              <a:t>Brassica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Broad Bean (mammoth </a:t>
            </a:r>
            <a:r>
              <a:rPr lang="en-GB" sz="1000" dirty="0" err="1" smtClean="0"/>
              <a:t>Vicia</a:t>
            </a:r>
            <a:r>
              <a:rPr lang="en-GB" sz="1000" dirty="0" smtClean="0"/>
              <a:t> </a:t>
            </a:r>
            <a:r>
              <a:rPr lang="en-GB" sz="1000" dirty="0" err="1" smtClean="0"/>
              <a:t>faba</a:t>
            </a:r>
            <a:r>
              <a:rPr lang="en-GB" sz="1000" dirty="0" smtClean="0"/>
              <a:t> ) diploid plant genome (</a:t>
            </a:r>
            <a:r>
              <a:rPr lang="en-GB" sz="1000" dirty="0" err="1" smtClean="0"/>
              <a:t>Magnoliophyta</a:t>
            </a:r>
            <a:r>
              <a:rPr lang="en-GB" sz="1000" dirty="0" smtClean="0"/>
              <a:t>)</a:t>
            </a:r>
          </a:p>
          <a:p>
            <a:pPr>
              <a:defRPr/>
            </a:pPr>
            <a:r>
              <a:rPr lang="en-GB" sz="1000" dirty="0" smtClean="0"/>
              <a:t>Chicken </a:t>
            </a:r>
          </a:p>
          <a:p>
            <a:pPr>
              <a:defRPr/>
            </a:pPr>
            <a:r>
              <a:rPr lang="en-GB" sz="1000" dirty="0" smtClean="0"/>
              <a:t>chloroplast genomes</a:t>
            </a:r>
          </a:p>
          <a:p>
            <a:pPr>
              <a:defRPr/>
            </a:pPr>
            <a:r>
              <a:rPr lang="en-GB" sz="1000" dirty="0" smtClean="0"/>
              <a:t>Chloroplasts in Arabidopsis</a:t>
            </a:r>
          </a:p>
          <a:p>
            <a:pPr>
              <a:defRPr/>
            </a:pPr>
            <a:r>
              <a:rPr lang="en-GB" sz="1000" dirty="0" smtClean="0"/>
              <a:t>Common Carp, </a:t>
            </a:r>
            <a:r>
              <a:rPr lang="en-GB" sz="1000" dirty="0" err="1" smtClean="0"/>
              <a:t>Cyprinus</a:t>
            </a:r>
            <a:r>
              <a:rPr lang="en-GB" sz="1000" dirty="0" smtClean="0"/>
              <a:t> </a:t>
            </a:r>
            <a:r>
              <a:rPr lang="en-GB" sz="1000" dirty="0" err="1" smtClean="0"/>
              <a:t>carpio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Dairy Cattle</a:t>
            </a:r>
          </a:p>
          <a:p>
            <a:pPr>
              <a:defRPr/>
            </a:pPr>
            <a:r>
              <a:rPr lang="en-GB" sz="1000" dirty="0" err="1" smtClean="0"/>
              <a:t>Fasciola</a:t>
            </a:r>
            <a:r>
              <a:rPr lang="en-GB" sz="1000" dirty="0" smtClean="0"/>
              <a:t> hepatica</a:t>
            </a:r>
          </a:p>
          <a:p>
            <a:pPr>
              <a:defRPr/>
            </a:pPr>
            <a:r>
              <a:rPr lang="en-GB" sz="1000" dirty="0" smtClean="0"/>
              <a:t>feline immunodeficiency virus.</a:t>
            </a:r>
          </a:p>
          <a:p>
            <a:pPr>
              <a:defRPr/>
            </a:pPr>
            <a:r>
              <a:rPr lang="en-GB" sz="1000" dirty="0" smtClean="0"/>
              <a:t>fission yeast</a:t>
            </a:r>
          </a:p>
          <a:p>
            <a:pPr>
              <a:defRPr/>
            </a:pPr>
            <a:r>
              <a:rPr lang="en-GB" sz="1000" dirty="0" err="1" smtClean="0"/>
              <a:t>Fragilariopsis</a:t>
            </a:r>
            <a:r>
              <a:rPr lang="en-GB" sz="1000" dirty="0" smtClean="0"/>
              <a:t> </a:t>
            </a:r>
            <a:r>
              <a:rPr lang="en-GB" sz="1000" dirty="0" err="1" smtClean="0"/>
              <a:t>cylindrus</a:t>
            </a:r>
            <a:r>
              <a:rPr lang="en-GB" sz="1000" dirty="0" smtClean="0"/>
              <a:t> </a:t>
            </a:r>
          </a:p>
          <a:p>
            <a:pPr>
              <a:defRPr/>
            </a:pPr>
            <a:r>
              <a:rPr lang="en-GB" sz="1000" dirty="0" err="1" smtClean="0"/>
              <a:t>Heterocephalus</a:t>
            </a:r>
            <a:r>
              <a:rPr lang="en-GB" sz="1000" dirty="0" smtClean="0"/>
              <a:t> </a:t>
            </a:r>
            <a:r>
              <a:rPr lang="en-GB" sz="1000" dirty="0" err="1" smtClean="0"/>
              <a:t>glaber</a:t>
            </a:r>
            <a:r>
              <a:rPr lang="en-GB" sz="1000" dirty="0" smtClean="0"/>
              <a:t>, the naked mole-rat </a:t>
            </a:r>
          </a:p>
          <a:p>
            <a:pPr>
              <a:defRPr/>
            </a:pPr>
            <a:r>
              <a:rPr lang="en-GB" sz="1000" dirty="0" smtClean="0"/>
              <a:t>human </a:t>
            </a:r>
            <a:r>
              <a:rPr lang="en-GB" sz="1000" dirty="0" err="1" smtClean="0"/>
              <a:t>urothelium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influenza virus (ferrets/horses)</a:t>
            </a:r>
          </a:p>
          <a:p>
            <a:pPr>
              <a:defRPr/>
            </a:pPr>
            <a:r>
              <a:rPr lang="en-GB" sz="1000" dirty="0" err="1" smtClean="0"/>
              <a:t>Listeria</a:t>
            </a:r>
            <a:r>
              <a:rPr lang="en-GB" sz="1000" dirty="0" smtClean="0"/>
              <a:t> </a:t>
            </a:r>
            <a:r>
              <a:rPr lang="en-GB" sz="1000" dirty="0" err="1" smtClean="0"/>
              <a:t>monocytogenes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Medicinal maggot </a:t>
            </a:r>
          </a:p>
          <a:p>
            <a:pPr>
              <a:defRPr/>
            </a:pPr>
            <a:r>
              <a:rPr lang="en-GB" sz="1000" dirty="0" smtClean="0"/>
              <a:t>Mice </a:t>
            </a:r>
          </a:p>
          <a:p>
            <a:pPr>
              <a:defRPr/>
            </a:pPr>
            <a:r>
              <a:rPr lang="en-GB" sz="1000" dirty="0" err="1" smtClean="0"/>
              <a:t>midgut</a:t>
            </a:r>
            <a:r>
              <a:rPr lang="en-GB" sz="1000" dirty="0" smtClean="0"/>
              <a:t> transcriptome of five key beetles </a:t>
            </a:r>
          </a:p>
          <a:p>
            <a:pPr>
              <a:defRPr/>
            </a:pPr>
            <a:r>
              <a:rPr lang="en-GB" sz="1000" dirty="0" smtClean="0"/>
              <a:t>miniature dachshund (MD) dog</a:t>
            </a:r>
          </a:p>
          <a:p>
            <a:pPr>
              <a:defRPr/>
            </a:pPr>
            <a:r>
              <a:rPr lang="en-GB" sz="1000" dirty="0" err="1" smtClean="0"/>
              <a:t>Miscanthus</a:t>
            </a:r>
            <a:endParaRPr lang="en-GB" sz="1000" dirty="0" smtClean="0"/>
          </a:p>
          <a:p>
            <a:pPr>
              <a:defRPr/>
            </a:pPr>
            <a:r>
              <a:rPr lang="en-GB" sz="1000" dirty="0" err="1" smtClean="0"/>
              <a:t>Nannochloropsis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oat</a:t>
            </a:r>
          </a:p>
          <a:p>
            <a:pPr>
              <a:defRPr/>
            </a:pPr>
            <a:r>
              <a:rPr lang="en-GB" sz="1000" dirty="0" smtClean="0"/>
              <a:t>Passion-flower butterflies (</a:t>
            </a:r>
            <a:r>
              <a:rPr lang="en-GB" sz="1000" dirty="0" err="1" smtClean="0"/>
              <a:t>Heliconius</a:t>
            </a:r>
            <a:r>
              <a:rPr lang="en-GB" sz="1000" dirty="0" smtClean="0"/>
              <a:t> </a:t>
            </a:r>
            <a:r>
              <a:rPr lang="en-GB" sz="1000" dirty="0" err="1" smtClean="0"/>
              <a:t>erato</a:t>
            </a:r>
            <a:r>
              <a:rPr lang="en-GB" sz="1000" dirty="0" smtClean="0"/>
              <a:t>)</a:t>
            </a:r>
          </a:p>
          <a:p>
            <a:pPr>
              <a:defRPr/>
            </a:pPr>
            <a:r>
              <a:rPr lang="en-GB" sz="1000" dirty="0" smtClean="0"/>
              <a:t>Pea </a:t>
            </a:r>
            <a:r>
              <a:rPr lang="en-GB" sz="1000" dirty="0" err="1" smtClean="0"/>
              <a:t>Pisum</a:t>
            </a:r>
            <a:r>
              <a:rPr lang="en-GB" sz="1000" dirty="0" smtClean="0"/>
              <a:t> </a:t>
            </a:r>
            <a:r>
              <a:rPr lang="en-GB" sz="1000" dirty="0" err="1" smtClean="0"/>
              <a:t>sativum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perennial ryegrass (</a:t>
            </a:r>
            <a:r>
              <a:rPr lang="en-GB" sz="1000" dirty="0" err="1" smtClean="0"/>
              <a:t>Lolium</a:t>
            </a:r>
            <a:r>
              <a:rPr lang="en-GB" sz="1000" dirty="0" smtClean="0"/>
              <a:t> </a:t>
            </a:r>
            <a:r>
              <a:rPr lang="en-GB" sz="1000" dirty="0" err="1" smtClean="0"/>
              <a:t>perenne</a:t>
            </a:r>
            <a:r>
              <a:rPr lang="en-GB" sz="1000" dirty="0" smtClean="0"/>
              <a:t>)</a:t>
            </a:r>
          </a:p>
          <a:p>
            <a:pPr>
              <a:defRPr/>
            </a:pPr>
            <a:r>
              <a:rPr lang="en-GB" sz="1000" dirty="0" err="1" smtClean="0"/>
              <a:t>Physcomitrella</a:t>
            </a:r>
            <a:r>
              <a:rPr lang="en-GB" sz="1000" dirty="0" smtClean="0"/>
              <a:t> patens</a:t>
            </a:r>
          </a:p>
          <a:p>
            <a:pPr>
              <a:defRPr/>
            </a:pPr>
            <a:r>
              <a:rPr lang="en-GB" sz="1000" dirty="0" smtClean="0"/>
              <a:t>Plant pathogenic fungus </a:t>
            </a:r>
            <a:r>
              <a:rPr lang="en-GB" sz="1000" dirty="0" err="1" smtClean="0"/>
              <a:t>Colletotrichum</a:t>
            </a:r>
            <a:r>
              <a:rPr lang="en-GB" sz="1000" dirty="0" smtClean="0"/>
              <a:t> </a:t>
            </a:r>
            <a:r>
              <a:rPr lang="en-GB" sz="1000" dirty="0" err="1" smtClean="0"/>
              <a:t>acutatum</a:t>
            </a: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Pseudomonas. </a:t>
            </a:r>
            <a:r>
              <a:rPr lang="en-GB" sz="1000" dirty="0" err="1" smtClean="0"/>
              <a:t>aeruginosa</a:t>
            </a:r>
            <a:r>
              <a:rPr lang="en-GB" sz="1000" dirty="0" smtClean="0"/>
              <a:t> </a:t>
            </a:r>
          </a:p>
          <a:p>
            <a:pPr>
              <a:defRPr/>
            </a:pPr>
            <a:r>
              <a:rPr lang="en-GB" sz="1000" dirty="0" smtClean="0"/>
              <a:t>red clover (</a:t>
            </a:r>
            <a:r>
              <a:rPr lang="en-GB" sz="1000" dirty="0" err="1" smtClean="0"/>
              <a:t>Trifolium</a:t>
            </a:r>
            <a:r>
              <a:rPr lang="en-GB" sz="1000" dirty="0" smtClean="0"/>
              <a:t> </a:t>
            </a:r>
            <a:r>
              <a:rPr lang="en-GB" sz="1000" dirty="0" err="1" smtClean="0"/>
              <a:t>pratense</a:t>
            </a:r>
            <a:r>
              <a:rPr lang="en-GB" sz="1000" dirty="0" smtClean="0"/>
              <a:t> )</a:t>
            </a:r>
          </a:p>
          <a:p>
            <a:pPr>
              <a:defRPr/>
            </a:pPr>
            <a:r>
              <a:rPr lang="en-GB" sz="1000" dirty="0" err="1" smtClean="0"/>
              <a:t>Silene</a:t>
            </a:r>
            <a:r>
              <a:rPr lang="en-GB" sz="1000" dirty="0" smtClean="0"/>
              <a:t> </a:t>
            </a:r>
            <a:r>
              <a:rPr lang="en-GB" sz="1000" dirty="0" err="1" smtClean="0"/>
              <a:t>latifolia</a:t>
            </a:r>
            <a:r>
              <a:rPr lang="en-GB" sz="1000" dirty="0" smtClean="0"/>
              <a:t> genome (White Campion)</a:t>
            </a:r>
          </a:p>
          <a:p>
            <a:pPr>
              <a:defRPr/>
            </a:pPr>
            <a:r>
              <a:rPr lang="en-GB" sz="1000" dirty="0" smtClean="0"/>
              <a:t>the </a:t>
            </a:r>
            <a:r>
              <a:rPr lang="en-GB" sz="1000" dirty="0" err="1" smtClean="0"/>
              <a:t>arbuscular</a:t>
            </a:r>
            <a:r>
              <a:rPr lang="en-GB" sz="1000" dirty="0" smtClean="0"/>
              <a:t> </a:t>
            </a:r>
            <a:r>
              <a:rPr lang="en-GB" sz="1000" dirty="0" err="1" smtClean="0"/>
              <a:t>mycorrhizal</a:t>
            </a:r>
            <a:r>
              <a:rPr lang="en-GB" sz="1000" dirty="0" smtClean="0"/>
              <a:t> fungus </a:t>
            </a:r>
            <a:r>
              <a:rPr lang="en-GB" sz="1000" dirty="0" err="1" smtClean="0"/>
              <a:t>Glomus</a:t>
            </a:r>
            <a:r>
              <a:rPr lang="en-GB" sz="1000" dirty="0" smtClean="0"/>
              <a:t> </a:t>
            </a:r>
            <a:r>
              <a:rPr lang="en-GB" sz="1000" dirty="0" err="1" smtClean="0"/>
              <a:t>intraradices</a:t>
            </a:r>
            <a:r>
              <a:rPr lang="en-GB" sz="1000" dirty="0" smtClean="0"/>
              <a:t> </a:t>
            </a:r>
          </a:p>
          <a:p>
            <a:pPr>
              <a:defRPr/>
            </a:pPr>
            <a:r>
              <a:rPr lang="en-GB" sz="1000" dirty="0" smtClean="0"/>
              <a:t>The Common cuttlefish, Sepia </a:t>
            </a:r>
            <a:r>
              <a:rPr lang="en-GB" sz="1000" dirty="0" err="1" smtClean="0"/>
              <a:t>officinalis</a:t>
            </a:r>
            <a:r>
              <a:rPr lang="en-GB" sz="1000" dirty="0" smtClean="0"/>
              <a:t> </a:t>
            </a:r>
          </a:p>
          <a:p>
            <a:pPr>
              <a:defRPr/>
            </a:pPr>
            <a:r>
              <a:rPr lang="en-GB" sz="1000" dirty="0" smtClean="0"/>
              <a:t>The 'immortal jellyfish', </a:t>
            </a:r>
          </a:p>
          <a:p>
            <a:pPr>
              <a:defRPr/>
            </a:pPr>
            <a:r>
              <a:rPr lang="en-GB" sz="1000" dirty="0" smtClean="0"/>
              <a:t>Tomato</a:t>
            </a:r>
          </a:p>
          <a:p>
            <a:pPr>
              <a:defRPr/>
            </a:pPr>
            <a:r>
              <a:rPr lang="en-GB" sz="1000" dirty="0" smtClean="0"/>
              <a:t>Turkey</a:t>
            </a:r>
          </a:p>
          <a:p>
            <a:pPr>
              <a:defRPr/>
            </a:pPr>
            <a:r>
              <a:rPr lang="en-GB" sz="1000" dirty="0" smtClean="0"/>
              <a:t>viral sequences from canine liver samples</a:t>
            </a:r>
          </a:p>
          <a:p>
            <a:pPr>
              <a:defRPr/>
            </a:pPr>
            <a:r>
              <a:rPr lang="en-GB" sz="1000" dirty="0" smtClean="0"/>
              <a:t>wheat</a:t>
            </a:r>
          </a:p>
          <a:p>
            <a:pPr>
              <a:defRPr/>
            </a:pPr>
            <a:r>
              <a:rPr lang="en-GB" sz="1000" dirty="0" smtClean="0"/>
              <a:t>Willow</a:t>
            </a:r>
          </a:p>
          <a:p>
            <a:pPr>
              <a:defRPr/>
            </a:pPr>
            <a:endParaRPr lang="en-GB" dirty="0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48438AC-BB86-CE40-9496-B3E56E97E046}" type="slidenum">
              <a:rPr lang="en-GB"/>
              <a:pPr eaLnBrk="1" hangingPunct="1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46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Bradford</a:t>
            </a:r>
            <a:r>
              <a:rPr lang="en-GB" baseline="0" dirty="0" smtClean="0"/>
              <a:t> Protein Assay </a:t>
            </a:r>
          </a:p>
          <a:p>
            <a:r>
              <a:rPr lang="en-GB" dirty="0" smtClean="0"/>
              <a:t>a </a:t>
            </a:r>
            <a:r>
              <a:rPr lang="en-GB" dirty="0" smtClean="0">
                <a:hlinkClick r:id="rId3" tooltip="Colorimetric"/>
              </a:rPr>
              <a:t>colorimetric</a:t>
            </a:r>
            <a:r>
              <a:rPr lang="en-GB" dirty="0" smtClean="0"/>
              <a:t> protein </a:t>
            </a:r>
            <a:r>
              <a:rPr lang="en-GB" dirty="0" smtClean="0">
                <a:hlinkClick r:id="rId4" tooltip="Assay"/>
              </a:rPr>
              <a:t>assay</a:t>
            </a:r>
            <a:r>
              <a:rPr lang="en-GB" dirty="0" smtClean="0"/>
              <a:t>, is based on an </a:t>
            </a:r>
            <a:r>
              <a:rPr lang="en-GB" dirty="0" smtClean="0">
                <a:hlinkClick r:id="rId5" tooltip="Absorbance"/>
              </a:rPr>
              <a:t>absorbance</a:t>
            </a:r>
            <a:r>
              <a:rPr lang="en-GB" dirty="0" smtClean="0"/>
              <a:t> shift of the dye </a:t>
            </a:r>
            <a:r>
              <a:rPr lang="en-GB" dirty="0" err="1" smtClean="0">
                <a:hlinkClick r:id="rId6" tooltip="Coomassie Brilliant Blue"/>
              </a:rPr>
              <a:t>Coomassie</a:t>
            </a:r>
            <a:r>
              <a:rPr lang="en-GB" dirty="0" smtClean="0">
                <a:hlinkClick r:id="rId6" tooltip="Coomassie Brilliant Blue"/>
              </a:rPr>
              <a:t> Brilliant Blue G-250</a:t>
            </a:r>
            <a:r>
              <a:rPr lang="en-GB" dirty="0" smtClean="0"/>
              <a:t> in which under acidic conditions the red form of the dye is converted into its bluer form to bind to the protein being assayed.</a:t>
            </a:r>
          </a:p>
          <a:p>
            <a:r>
              <a:rPr lang="en-GB" dirty="0" smtClean="0"/>
              <a:t>The (bound) form of the dye has an </a:t>
            </a:r>
            <a:r>
              <a:rPr lang="en-GB" dirty="0" smtClean="0">
                <a:hlinkClick r:id="rId7" tooltip="Absorption spectrum"/>
              </a:rPr>
              <a:t>absorption spectrum</a:t>
            </a:r>
            <a:r>
              <a:rPr lang="en-GB" dirty="0" smtClean="0"/>
              <a:t> maximum historically held to be at 595 </a:t>
            </a:r>
            <a:r>
              <a:rPr lang="en-GB" dirty="0" smtClean="0">
                <a:hlinkClick r:id="rId8" tooltip="Nanometre"/>
              </a:rPr>
              <a:t>nm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SPRIselect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SPRI-based chemistry that speeds and simplifies nucleic acid size selection for fragment library preparation for Next Generation sequencing. In this process, size selection is required to produce a uniform distribution of fragments around an average size. Using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SPRIselect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size distribution can be adjusted to suit the application and platform used. The process can be scaled for low to high throughput workflows.</a:t>
            </a:r>
            <a:b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guidance provided below can be used to optimize the desired size selection range. Used manually or automated on a liquid handling system such as the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Biomek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Laboratory Automation Workstation,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SPRIselect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provide rapid and consistent size selection suitable for most applications.</a:t>
            </a:r>
          </a:p>
          <a:p>
            <a:endParaRPr lang="en-GB" dirty="0" smtClean="0"/>
          </a:p>
          <a:p>
            <a:r>
              <a:rPr lang="en-GB" dirty="0" err="1" smtClean="0"/>
              <a:t>Tunable</a:t>
            </a:r>
            <a:r>
              <a:rPr lang="en-GB" dirty="0" smtClean="0"/>
              <a:t> from 150 to 800 base pairs</a:t>
            </a:r>
          </a:p>
          <a:p>
            <a:endParaRPr lang="en-GB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Left-side size selection</a:t>
            </a:r>
            <a:r>
              <a:rPr lang="en-GB" dirty="0" smtClean="0"/>
              <a:t> Excludes fragments below target </a:t>
            </a:r>
            <a:r>
              <a:rPr lang="en-GB" dirty="0" err="1" smtClean="0"/>
              <a:t>cutoff</a:t>
            </a:r>
            <a:r>
              <a:rPr lang="en-GB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Right-side size selection</a:t>
            </a:r>
            <a:r>
              <a:rPr lang="en-GB" dirty="0" smtClean="0"/>
              <a:t> Excludes fragments above target </a:t>
            </a:r>
            <a:r>
              <a:rPr lang="en-GB" dirty="0" err="1" smtClean="0"/>
              <a:t>cutoff</a:t>
            </a:r>
            <a:r>
              <a:rPr lang="en-GB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Double size selection</a:t>
            </a:r>
            <a:r>
              <a:rPr lang="en-GB" dirty="0" smtClean="0"/>
              <a:t> Excludes fragments above and below target </a:t>
            </a:r>
            <a:r>
              <a:rPr lang="en-GB" dirty="0" err="1" smtClean="0"/>
              <a:t>cutoffs</a:t>
            </a:r>
            <a:r>
              <a:rPr lang="en-GB" dirty="0" smtClean="0"/>
              <a:t>. Captures a targeted region of specific fragment sizes.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4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9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6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7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99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29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464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13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531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857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03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9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403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6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140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191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247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68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200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50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93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25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66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6407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32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766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436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94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0368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6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286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02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11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495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712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74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91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43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8658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440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037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01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5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/>
              <a:t>19/09/2016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264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559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954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321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2126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0543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768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0530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855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316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93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/>
              <a:t>19/09/2016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172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6115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6073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5311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725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7325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1773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826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278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85025"/>
            <a:ext cx="1800200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12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7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/>
              <a:t>19/09/2016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60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6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4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91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97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92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chart.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582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57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073602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695403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00150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907861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333356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9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0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789039"/>
            <a:ext cx="4248472" cy="28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148634"/>
            <a:ext cx="4248472" cy="2884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email address and </a:t>
            </a:r>
            <a:r>
              <a:rPr lang="en-US" dirty="0" err="1" smtClean="0"/>
              <a:t>tel</a:t>
            </a:r>
            <a:r>
              <a:rPr lang="en-US" dirty="0" smtClean="0"/>
              <a:t> number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356992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4509120"/>
            <a:ext cx="4248472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@</a:t>
            </a:r>
            <a:r>
              <a:rPr lang="en-US" dirty="0" err="1" smtClean="0"/>
              <a:t>accountname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9552" y="5642664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2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Earlham Institute, Norwich Research Park, Norwich, Norfolk, NR4 7UH, UK</a:t>
            </a:r>
            <a:br>
              <a:rPr lang="en-GB" sz="12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</a:br>
            <a:r>
              <a:rPr lang="en-GB" sz="12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  <a:p>
            <a:pPr defTabSz="914400"/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6093296"/>
            <a:ext cx="2970076" cy="413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" y="5149341"/>
            <a:ext cx="2116827" cy="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1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71124-4794-4C46-A08E-2B00699C0753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2984E-0BCF-4FFE-A491-0C81D69DA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52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166C5-6F6C-43CB-8263-05AFFB87B75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C530D-F01E-4C0F-ABEC-9D5CEF598F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5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561D-6EF9-4CFA-9E1B-1F1106EB253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5FFA0-8F89-4244-BE28-75E9DB9DB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0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BCDB5-7E34-4390-BC35-296A11933DB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4A621-E6CD-422F-94C5-E3EC38C0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7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A103D-E7E8-4239-BA0C-20CED0014308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52181-BFFF-4A9B-BAFC-F7C152095B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16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6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jpeg"/><Relationship Id="rId5" Type="http://schemas.openxmlformats.org/officeDocument/2006/relationships/image" Target="../media/image33.jpeg"/><Relationship Id="rId10" Type="http://schemas.openxmlformats.org/officeDocument/2006/relationships/image" Target="../media/image47.jpeg"/><Relationship Id="rId4" Type="http://schemas.openxmlformats.org/officeDocument/2006/relationships/image" Target="../media/image32.jpeg"/><Relationship Id="rId9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18" Type="http://schemas.openxmlformats.org/officeDocument/2006/relationships/image" Target="../media/image91.jpeg"/><Relationship Id="rId26" Type="http://schemas.openxmlformats.org/officeDocument/2006/relationships/image" Target="../media/image99.jpeg"/><Relationship Id="rId39" Type="http://schemas.openxmlformats.org/officeDocument/2006/relationships/image" Target="../media/image112.jpeg"/><Relationship Id="rId3" Type="http://schemas.openxmlformats.org/officeDocument/2006/relationships/image" Target="../media/image76.jpeg"/><Relationship Id="rId21" Type="http://schemas.openxmlformats.org/officeDocument/2006/relationships/image" Target="../media/image94.jpeg"/><Relationship Id="rId34" Type="http://schemas.openxmlformats.org/officeDocument/2006/relationships/image" Target="../media/image107.jpeg"/><Relationship Id="rId42" Type="http://schemas.openxmlformats.org/officeDocument/2006/relationships/image" Target="../media/image115.jpe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17" Type="http://schemas.openxmlformats.org/officeDocument/2006/relationships/image" Target="../media/image90.jpeg"/><Relationship Id="rId25" Type="http://schemas.openxmlformats.org/officeDocument/2006/relationships/image" Target="../media/image98.jpeg"/><Relationship Id="rId33" Type="http://schemas.openxmlformats.org/officeDocument/2006/relationships/image" Target="../media/image106.jpeg"/><Relationship Id="rId38" Type="http://schemas.openxmlformats.org/officeDocument/2006/relationships/image" Target="../media/image111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9.jpeg"/><Relationship Id="rId20" Type="http://schemas.openxmlformats.org/officeDocument/2006/relationships/image" Target="../media/image93.jpeg"/><Relationship Id="rId29" Type="http://schemas.openxmlformats.org/officeDocument/2006/relationships/image" Target="../media/image102.jpeg"/><Relationship Id="rId41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24" Type="http://schemas.openxmlformats.org/officeDocument/2006/relationships/image" Target="../media/image97.jpeg"/><Relationship Id="rId32" Type="http://schemas.openxmlformats.org/officeDocument/2006/relationships/image" Target="../media/image105.jpeg"/><Relationship Id="rId37" Type="http://schemas.openxmlformats.org/officeDocument/2006/relationships/image" Target="../media/image110.jpeg"/><Relationship Id="rId40" Type="http://schemas.openxmlformats.org/officeDocument/2006/relationships/image" Target="../media/image113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23" Type="http://schemas.openxmlformats.org/officeDocument/2006/relationships/image" Target="../media/image96.jpeg"/><Relationship Id="rId28" Type="http://schemas.openxmlformats.org/officeDocument/2006/relationships/image" Target="../media/image101.jpeg"/><Relationship Id="rId36" Type="http://schemas.openxmlformats.org/officeDocument/2006/relationships/image" Target="../media/image109.jpeg"/><Relationship Id="rId10" Type="http://schemas.openxmlformats.org/officeDocument/2006/relationships/image" Target="../media/image83.jpeg"/><Relationship Id="rId19" Type="http://schemas.openxmlformats.org/officeDocument/2006/relationships/image" Target="../media/image92.jpeg"/><Relationship Id="rId31" Type="http://schemas.openxmlformats.org/officeDocument/2006/relationships/image" Target="../media/image104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Relationship Id="rId14" Type="http://schemas.openxmlformats.org/officeDocument/2006/relationships/image" Target="../media/image87.jpeg"/><Relationship Id="rId22" Type="http://schemas.openxmlformats.org/officeDocument/2006/relationships/image" Target="../media/image95.jpeg"/><Relationship Id="rId27" Type="http://schemas.openxmlformats.org/officeDocument/2006/relationships/image" Target="../media/image100.jpeg"/><Relationship Id="rId30" Type="http://schemas.openxmlformats.org/officeDocument/2006/relationships/image" Target="../media/image103.jpeg"/><Relationship Id="rId35" Type="http://schemas.openxmlformats.org/officeDocument/2006/relationships/image" Target="../media/image108.jpeg"/><Relationship Id="rId43" Type="http://schemas.openxmlformats.org/officeDocument/2006/relationships/image" Target="../media/image11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Next Generation Sequencing for </a:t>
            </a:r>
            <a:r>
              <a:rPr lang="en-GB" dirty="0" err="1" smtClean="0"/>
              <a:t>Metagenomic</a:t>
            </a:r>
            <a:r>
              <a:rPr lang="en-GB" dirty="0" smtClean="0"/>
              <a:t> Samples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9552" y="3429000"/>
            <a:ext cx="4248472" cy="360485"/>
          </a:xfrm>
        </p:spPr>
        <p:txBody>
          <a:bodyPr>
            <a:noAutofit/>
          </a:bodyPr>
          <a:lstStyle/>
          <a:p>
            <a:r>
              <a:rPr lang="en-GB" sz="2000" dirty="0" smtClean="0"/>
              <a:t>Leah Catchpole and Kirsten McLay</a:t>
            </a:r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9552" y="3789485"/>
            <a:ext cx="4248472" cy="360040"/>
          </a:xfrm>
        </p:spPr>
        <p:txBody>
          <a:bodyPr>
            <a:noAutofit/>
          </a:bodyPr>
          <a:lstStyle/>
          <a:p>
            <a:r>
              <a:rPr lang="en-GB" sz="2000" dirty="0" smtClean="0"/>
              <a:t>Platform and Pipelines Division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597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rgbClr val="C00000"/>
                </a:solidFill>
              </a:rPr>
              <a:t>Sample QC – RNA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55" y="5042226"/>
            <a:ext cx="4185469" cy="175413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7" y="3667362"/>
            <a:ext cx="4190318" cy="179646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6542" y="1496748"/>
            <a:ext cx="8286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A good RNA trace should be almost flat apart from the two distinct </a:t>
            </a:r>
            <a:r>
              <a:rPr lang="en-GB" sz="2400" dirty="0" err="1" smtClean="0">
                <a:solidFill>
                  <a:srgbClr val="003399"/>
                </a:solidFill>
              </a:rPr>
              <a:t>rRNA</a:t>
            </a:r>
            <a:r>
              <a:rPr lang="en-GB" sz="2400" dirty="0" smtClean="0">
                <a:solidFill>
                  <a:srgbClr val="003399"/>
                </a:solidFill>
              </a:rPr>
              <a:t> peaks </a:t>
            </a:r>
          </a:p>
          <a:p>
            <a:r>
              <a:rPr lang="en-GB" sz="2400" dirty="0" smtClean="0">
                <a:solidFill>
                  <a:srgbClr val="003399"/>
                </a:solidFill>
              </a:rPr>
              <a:t>	(23s &amp; 16s for prokaryotes and 28s &amp; 18s for eukaryotes).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If there is a lot of noise on the trace then this indicates that the RNA has degraded.</a:t>
            </a:r>
            <a:endParaRPr lang="en-GB" sz="2400" dirty="0">
              <a:solidFill>
                <a:srgbClr val="0033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5336" y="4180695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</a:t>
            </a:r>
            <a:r>
              <a:rPr lang="en-GB" sz="28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PASS</a:t>
            </a: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0964" y="573989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FAIL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7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rgbClr val="C00000"/>
                </a:solidFill>
              </a:rPr>
              <a:t>Sample QC 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4" t="32482" r="46827" b="29897"/>
          <a:stretch/>
        </p:blipFill>
        <p:spPr bwMode="auto">
          <a:xfrm>
            <a:off x="6054797" y="1212351"/>
            <a:ext cx="3089203" cy="263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5208" y="1124332"/>
            <a:ext cx="709162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3399"/>
                </a:solidFill>
              </a:rPr>
              <a:t>The Perkin Elmer </a:t>
            </a:r>
            <a:r>
              <a:rPr lang="en-GB" sz="2400" b="1" dirty="0" err="1" smtClean="0">
                <a:solidFill>
                  <a:srgbClr val="003399"/>
                </a:solidFill>
              </a:rPr>
              <a:t>LabChip</a:t>
            </a:r>
            <a:r>
              <a:rPr lang="en-GB" sz="2400" b="1" dirty="0" smtClean="0">
                <a:solidFill>
                  <a:srgbClr val="003399"/>
                </a:solidFill>
              </a:rPr>
              <a:t> DS </a:t>
            </a:r>
          </a:p>
          <a:p>
            <a:endParaRPr lang="en-GB" sz="2400" dirty="0">
              <a:solidFill>
                <a:srgbClr val="0033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Nucleic acid concentration measurements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33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Purity calculations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33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Measurement of dye labelling of microarray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33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Direct protein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33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Colour measurements (</a:t>
            </a:r>
            <a:r>
              <a:rPr lang="en-GB" sz="2400" dirty="0" err="1" smtClean="0">
                <a:solidFill>
                  <a:srgbClr val="003399"/>
                </a:solidFill>
              </a:rPr>
              <a:t>eg</a:t>
            </a:r>
            <a:r>
              <a:rPr lang="en-GB" sz="2400" dirty="0" smtClean="0">
                <a:solidFill>
                  <a:srgbClr val="003399"/>
                </a:solidFill>
              </a:rPr>
              <a:t> Bradford)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33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</a:rPr>
              <a:t>General UV/VIS measurements</a:t>
            </a:r>
            <a:endParaRPr lang="en-GB" sz="24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55909" y="272369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LabChip</a:t>
            </a:r>
            <a:r>
              <a:rPr lang="en-US" sz="2800" b="1" dirty="0" smtClean="0">
                <a:solidFill>
                  <a:srgbClr val="C00000"/>
                </a:solidFill>
              </a:rPr>
              <a:t> DS Technology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6" t="28182" r="17680" b="19706"/>
          <a:stretch/>
        </p:blipFill>
        <p:spPr bwMode="auto">
          <a:xfrm>
            <a:off x="237031" y="1093688"/>
            <a:ext cx="8496944" cy="485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5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55909" y="272369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LabChip</a:t>
            </a:r>
            <a:r>
              <a:rPr lang="en-US" sz="2800" b="1" dirty="0" smtClean="0">
                <a:solidFill>
                  <a:srgbClr val="C00000"/>
                </a:solidFill>
              </a:rPr>
              <a:t> DS Technology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t="28922" r="18133" b="20068"/>
          <a:stretch/>
        </p:blipFill>
        <p:spPr bwMode="auto">
          <a:xfrm>
            <a:off x="0" y="1367053"/>
            <a:ext cx="4302411" cy="243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0" t="34724" r="22108" b="21372"/>
          <a:stretch/>
        </p:blipFill>
        <p:spPr bwMode="auto">
          <a:xfrm>
            <a:off x="642248" y="4444420"/>
            <a:ext cx="4054438" cy="226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5776" y="2381554"/>
            <a:ext cx="37571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399"/>
                </a:solidFill>
              </a:rPr>
              <a:t>One measuring </a:t>
            </a:r>
            <a:r>
              <a:rPr lang="en-GB" dirty="0" smtClean="0">
                <a:solidFill>
                  <a:srgbClr val="003399"/>
                </a:solidFill>
              </a:rPr>
              <a:t>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3399"/>
                </a:solidFill>
              </a:rPr>
              <a:t>3µl</a:t>
            </a:r>
            <a:r>
              <a:rPr lang="en-GB" dirty="0">
                <a:solidFill>
                  <a:srgbClr val="003399"/>
                </a:solidFill>
              </a:rPr>
              <a:t> of </a:t>
            </a:r>
            <a:r>
              <a:rPr lang="en-GB" dirty="0" smtClean="0">
                <a:solidFill>
                  <a:srgbClr val="003399"/>
                </a:solidFill>
              </a:rPr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3399"/>
                </a:solidFill>
              </a:rPr>
              <a:t>Fast </a:t>
            </a:r>
            <a:r>
              <a:rPr lang="en-GB" dirty="0">
                <a:solidFill>
                  <a:srgbClr val="003399"/>
                </a:solidFill>
              </a:rPr>
              <a:t>reading (4 min for 96 </a:t>
            </a:r>
            <a:r>
              <a:rPr lang="en-GB" dirty="0" smtClean="0">
                <a:solidFill>
                  <a:srgbClr val="003399"/>
                </a:solidFill>
              </a:rPr>
              <a:t>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3399"/>
                </a:solidFill>
              </a:rPr>
              <a:t>Available </a:t>
            </a:r>
            <a:r>
              <a:rPr lang="en-GB" dirty="0">
                <a:solidFill>
                  <a:srgbClr val="003399"/>
                </a:solidFill>
              </a:rPr>
              <a:t>in 16-well chip format </a:t>
            </a:r>
            <a:endParaRPr lang="en-GB" dirty="0" smtClean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3399"/>
                </a:solidFill>
              </a:rPr>
              <a:t>Available </a:t>
            </a:r>
            <a:r>
              <a:rPr lang="en-GB" dirty="0">
                <a:solidFill>
                  <a:srgbClr val="003399"/>
                </a:solidFill>
              </a:rPr>
              <a:t>in 96-well plate format</a:t>
            </a:r>
          </a:p>
        </p:txBody>
      </p:sp>
    </p:spTree>
    <p:extLst>
      <p:ext uri="{BB962C8B-B14F-4D97-AF65-F5344CB8AC3E}">
        <p14:creationId xmlns:p14="http://schemas.microsoft.com/office/powerpoint/2010/main" val="314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55909" y="272369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LabChip</a:t>
            </a:r>
            <a:r>
              <a:rPr lang="en-US" sz="2800" b="1" dirty="0" smtClean="0">
                <a:solidFill>
                  <a:srgbClr val="C00000"/>
                </a:solidFill>
              </a:rPr>
              <a:t> DS Technology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536" y="929593"/>
            <a:ext cx="8352928" cy="4964579"/>
          </a:xfrm>
        </p:spPr>
        <p:txBody>
          <a:bodyPr>
            <a:normAutofit fontScale="92500" lnSpcReduction="20000"/>
          </a:bodyPr>
          <a:lstStyle/>
          <a:p>
            <a:endParaRPr lang="en-GB" dirty="0" smtClean="0"/>
          </a:p>
          <a:p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Before using the Drop Sense make sure that you know: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what the DNA is re-suspended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how the DNA was extracted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sz="19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Quality is determined by the 260/230 and 260/280 ratios: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b="1" dirty="0" smtClean="0">
                <a:solidFill>
                  <a:srgbClr val="003399"/>
                </a:solidFill>
                <a:latin typeface="+mn-lt"/>
              </a:rPr>
              <a:t>260/280</a:t>
            </a: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 ratios should be around </a:t>
            </a:r>
            <a:r>
              <a:rPr lang="en-GB" sz="1900" b="1" dirty="0" smtClean="0">
                <a:solidFill>
                  <a:srgbClr val="003399"/>
                </a:solidFill>
                <a:latin typeface="+mn-lt"/>
              </a:rPr>
              <a:t>1.8</a:t>
            </a: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. </a:t>
            </a:r>
            <a:r>
              <a:rPr lang="en-GB" sz="1900" dirty="0">
                <a:solidFill>
                  <a:srgbClr val="003399"/>
                </a:solidFill>
                <a:latin typeface="+mn-lt"/>
              </a:rPr>
              <a:t>If the ratio is appreciably lower in either case, it may indicate the presence of protein, phenol or other contaminants that absorb strongly at or near 280 nm. </a:t>
            </a:r>
            <a:endParaRPr lang="en-GB" sz="1900" dirty="0" smtClean="0">
              <a:solidFill>
                <a:srgbClr val="003399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b="1" dirty="0" smtClean="0">
                <a:solidFill>
                  <a:srgbClr val="003399"/>
                </a:solidFill>
                <a:latin typeface="+mn-lt"/>
              </a:rPr>
              <a:t>260/230</a:t>
            </a: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 ratios should be around </a:t>
            </a:r>
            <a:r>
              <a:rPr lang="en-GB" sz="1900" b="1" dirty="0" smtClean="0">
                <a:solidFill>
                  <a:srgbClr val="003399"/>
                </a:solidFill>
                <a:latin typeface="+mn-lt"/>
              </a:rPr>
              <a:t>2.0-2.2</a:t>
            </a: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. </a:t>
            </a:r>
            <a:r>
              <a:rPr lang="en-GB" sz="1900" dirty="0">
                <a:solidFill>
                  <a:srgbClr val="003399"/>
                </a:solidFill>
                <a:latin typeface="+mn-lt"/>
              </a:rPr>
              <a:t>If the ratio is appreciably lower than expected, it may indicate the presence of contaminants which absorb at 230 </a:t>
            </a:r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nm.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sz="19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The trace must also be looked at to determine quality, however, if the trace is unusual then the ratios usually reflect this - and vice versa.</a:t>
            </a:r>
          </a:p>
          <a:p>
            <a:endParaRPr lang="en-GB" sz="19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1900" dirty="0" smtClean="0">
                <a:solidFill>
                  <a:srgbClr val="003399"/>
                </a:solidFill>
                <a:latin typeface="+mn-lt"/>
              </a:rPr>
              <a:t>If either the traces and/or ratios look poor then the Drop Sense is also able to detect specific contaminants. </a:t>
            </a:r>
          </a:p>
          <a:p>
            <a:endParaRPr lang="en-GB" sz="1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22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55909" y="272369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LabChip</a:t>
            </a:r>
            <a:r>
              <a:rPr lang="en-US" sz="2800" b="1" dirty="0" smtClean="0">
                <a:solidFill>
                  <a:srgbClr val="C00000"/>
                </a:solidFill>
              </a:rPr>
              <a:t> DS Technology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35749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>
                <a:solidFill>
                  <a:srgbClr val="003399"/>
                </a:solidFill>
              </a:rPr>
              <a:t>Based on the extraction method, the C-Drop software will compare possible contaminants to the sample trace: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50" y="2326668"/>
            <a:ext cx="3312368" cy="3249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16" y="1851247"/>
            <a:ext cx="2370066" cy="36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99100" y="564765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Individual Sample Trace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816262" y="564555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Reference Trace from C-Drop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9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hite_for-we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98411"/>
            <a:ext cx="1794933" cy="47627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05933756"/>
              </p:ext>
            </p:extLst>
          </p:nvPr>
        </p:nvGraphicFramePr>
        <p:xfrm>
          <a:off x="1032933" y="889701"/>
          <a:ext cx="7078133" cy="5499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53817" y="5013176"/>
            <a:ext cx="1076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400" b="1" dirty="0" smtClean="0">
                <a:solidFill>
                  <a:prstClr val="white"/>
                </a:solidFill>
              </a:rPr>
              <a:t>Application </a:t>
            </a:r>
          </a:p>
          <a:p>
            <a:pPr algn="ctr" defTabSz="914400"/>
            <a:r>
              <a:rPr lang="en-GB" sz="1400" b="1" dirty="0" smtClean="0">
                <a:solidFill>
                  <a:prstClr val="white"/>
                </a:solidFill>
              </a:rPr>
              <a:t>Portfolio</a:t>
            </a:r>
            <a:endParaRPr lang="en-GB" sz="1400" b="1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2" y="1825079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400" dirty="0" smtClean="0">
                <a:solidFill>
                  <a:prstClr val="white">
                    <a:lumMod val="85000"/>
                  </a:prstClr>
                </a:solidFill>
              </a:rPr>
              <a:t>Sample QC </a:t>
            </a:r>
            <a:endParaRPr lang="en-GB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5909" y="272369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Library construction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rgbClr val="C00000"/>
                </a:solidFill>
              </a:rPr>
              <a:t>Library Construction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793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/>
              <a:buNone/>
            </a:pPr>
            <a:r>
              <a:rPr lang="en-GB" dirty="0" err="1" smtClean="0"/>
              <a:t>ShS</a:t>
            </a:r>
            <a:r>
              <a:rPr lang="en-GB" dirty="0" smtClean="0"/>
              <a:t>        </a:t>
            </a:r>
            <a:r>
              <a:rPr lang="en-GB" dirty="0" smtClean="0">
                <a:solidFill>
                  <a:srgbClr val="003399"/>
                </a:solidFill>
              </a:rPr>
              <a:t>Shear sample with </a:t>
            </a:r>
            <a:r>
              <a:rPr lang="en-GB" dirty="0" err="1" smtClean="0">
                <a:solidFill>
                  <a:srgbClr val="003399"/>
                </a:solidFill>
              </a:rPr>
              <a:t>Covaris</a:t>
            </a:r>
            <a:endParaRPr lang="en-GB" dirty="0" smtClean="0">
              <a:solidFill>
                <a:srgbClr val="003399"/>
              </a:solidFill>
            </a:endParaRPr>
          </a:p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22280" t="29158" r="17241" b="6422"/>
          <a:stretch>
            <a:fillRect/>
          </a:stretch>
        </p:blipFill>
        <p:spPr bwMode="auto">
          <a:xfrm>
            <a:off x="552662" y="1412776"/>
            <a:ext cx="2240719" cy="158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6457" y="2545159"/>
            <a:ext cx="4966023" cy="23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14720" t="17790" r="8421" b="6422"/>
          <a:stretch>
            <a:fillRect/>
          </a:stretch>
        </p:blipFill>
        <p:spPr bwMode="auto">
          <a:xfrm>
            <a:off x="493764" y="3946935"/>
            <a:ext cx="2507170" cy="164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654" y="2996952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- One sample at a time</a:t>
            </a:r>
          </a:p>
          <a:p>
            <a:r>
              <a:rPr lang="en-GB" b="1" dirty="0" smtClean="0">
                <a:solidFill>
                  <a:srgbClr val="0070C0"/>
                </a:solidFill>
              </a:rPr>
              <a:t>- One size at a time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5590981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- 1 to 96 samples</a:t>
            </a:r>
          </a:p>
          <a:p>
            <a:r>
              <a:rPr lang="en-GB" b="1" dirty="0" smtClean="0">
                <a:solidFill>
                  <a:srgbClr val="0070C0"/>
                </a:solidFill>
              </a:rPr>
              <a:t>- Can do 4 to 8 different sizes in the same plate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rgbClr val="C00000"/>
                </a:solidFill>
              </a:rPr>
              <a:t>Library Construction – Illumina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" name="Content Placeholder 5" descr="End repai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556896"/>
            <a:ext cx="4324350" cy="1257300"/>
          </a:xfrm>
          <a:prstGeom prst="rect">
            <a:avLst/>
          </a:prstGeom>
        </p:spPr>
      </p:pic>
      <p:pic>
        <p:nvPicPr>
          <p:cNvPr id="12" name="Picture 2" descr="D:\Talk\A-ta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781032"/>
            <a:ext cx="4267200" cy="1952625"/>
          </a:xfrm>
          <a:prstGeom prst="rect">
            <a:avLst/>
          </a:prstGeom>
          <a:noFill/>
        </p:spPr>
      </p:pic>
      <p:pic>
        <p:nvPicPr>
          <p:cNvPr id="13" name="Picture 2" descr="D:\Talk\Ligate Adap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484888"/>
            <a:ext cx="4314825" cy="3333750"/>
          </a:xfrm>
          <a:prstGeom prst="rect">
            <a:avLst/>
          </a:prstGeom>
          <a:noFill/>
        </p:spPr>
      </p:pic>
      <p:pic>
        <p:nvPicPr>
          <p:cNvPr id="14" name="Picture 4" descr="D:\Talk\arrow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069064"/>
            <a:ext cx="228600" cy="247650"/>
          </a:xfrm>
          <a:prstGeom prst="rect">
            <a:avLst/>
          </a:prstGeom>
          <a:noFill/>
        </p:spPr>
      </p:pic>
      <p:pic>
        <p:nvPicPr>
          <p:cNvPr id="15" name="Picture 3" descr="D:\drop\Dropbox\Talk\arrow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5034662"/>
            <a:ext cx="247650" cy="2286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436096" y="532269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Size Selection</a:t>
            </a:r>
            <a:endParaRPr lang="en-GB" sz="16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Size Selection – E-gel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793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pic>
        <p:nvPicPr>
          <p:cNvPr id="10" name="Picture 9" descr="good size select.jpg"/>
          <p:cNvPicPr>
            <a:picLocks noChangeAspect="1"/>
          </p:cNvPicPr>
          <p:nvPr/>
        </p:nvPicPr>
        <p:blipFill>
          <a:blip r:embed="rId2" cstate="print"/>
          <a:srcRect l="14667" r="18667" b="12429"/>
          <a:stretch>
            <a:fillRect/>
          </a:stretch>
        </p:blipFill>
        <p:spPr>
          <a:xfrm>
            <a:off x="2195736" y="3665032"/>
            <a:ext cx="3600400" cy="3096344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1742621" y="4137730"/>
            <a:ext cx="504056" cy="1753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201595" y="39530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Loading wells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91680" y="5361866"/>
            <a:ext cx="504056" cy="1753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57579" y="51772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Collection wells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 descr="http://www.invitrogen.com/etc/medialib/en/images/ics_organized/applications/nucleic_acid_purification/data_image/560_wide.Par.70644.Image.559.169.1.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5" y="1284811"/>
            <a:ext cx="7344816" cy="2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71" y="4225417"/>
            <a:ext cx="3528392" cy="165121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539552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Brace 6"/>
          <p:cNvSpPr/>
          <p:nvPr/>
        </p:nvSpPr>
        <p:spPr>
          <a:xfrm>
            <a:off x="6656602" y="2380432"/>
            <a:ext cx="219654" cy="22322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GB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4230" y="3306470"/>
            <a:ext cx="150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600" dirty="0" smtClean="0">
                <a:solidFill>
                  <a:srgbClr val="1F497D"/>
                </a:solidFill>
              </a:rPr>
              <a:t>P&amp;P Operations</a:t>
            </a:r>
            <a:endParaRPr lang="en-GB" sz="1600" dirty="0">
              <a:solidFill>
                <a:srgbClr val="1F497D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6668616" y="4756696"/>
            <a:ext cx="135632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GB" b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8572" y="4891420"/>
            <a:ext cx="17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600" dirty="0" smtClean="0">
                <a:solidFill>
                  <a:srgbClr val="1F497D"/>
                </a:solidFill>
              </a:rPr>
              <a:t>P&amp;P Bioinformatics</a:t>
            </a:r>
            <a:endParaRPr lang="en-GB" sz="1600" dirty="0">
              <a:solidFill>
                <a:srgbClr val="1F497D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660232" y="1628800"/>
            <a:ext cx="135632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GB" b="1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10188" y="1763524"/>
            <a:ext cx="2381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600" dirty="0" smtClean="0">
                <a:solidFill>
                  <a:srgbClr val="1F497D"/>
                </a:solidFill>
              </a:rPr>
              <a:t>P&amp;P Project Management </a:t>
            </a:r>
            <a:endParaRPr lang="en-GB" sz="1600" dirty="0">
              <a:solidFill>
                <a:srgbClr val="1F497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196334"/>
            <a:ext cx="4519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>
                <a:solidFill>
                  <a:srgbClr val="C00000"/>
                </a:solidFill>
              </a:rPr>
              <a:t>Platforms and Pipelines Workflow</a:t>
            </a:r>
          </a:p>
        </p:txBody>
      </p:sp>
    </p:spTree>
    <p:extLst>
      <p:ext uri="{BB962C8B-B14F-4D97-AF65-F5344CB8AC3E}">
        <p14:creationId xmlns:p14="http://schemas.microsoft.com/office/powerpoint/2010/main" val="28072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Size Selection – Magnetic Beads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793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pic>
        <p:nvPicPr>
          <p:cNvPr id="11" name="Picture 10" descr="C:\Users\anissim\AppData\Local\Microsoft\Windows\Temporary Internet Files\Content.Outlook\G65ZNTL1\IMAG00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54435"/>
            <a:ext cx="2154213" cy="1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anissim\AppData\Local\Microsoft\Windows\Temporary Internet Files\Content.IE5\9X0YUSIV\IMAG0095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4" y="4287996"/>
            <a:ext cx="2146391" cy="12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anissim\AppData\Local\Microsoft\Windows\Temporary Internet Files\Content.IE5\RRNXTAZU\IMAG009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91" y="4245229"/>
            <a:ext cx="2094225" cy="12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157.55.43.18/att/GetAttachment.aspx?file=0953c61d-2e9e-409f-8623-0bd47bd23626.jpg&amp;ct=YXBwbGljYXRpb24vb2N0ZXQtc3RyZWFt&amp;name=SU1BRzAwOTMuanBn&amp;inline=0&amp;rfc=0&amp;empty=False&amp;imgsrc=&amp;cid=2606b2f9d2020815&amp;shared=1&amp;entryPt=filename&amp;biciPrevious=2a5d2938-5525-4ef2-849a-c90731e2b102_03504548d02_5705&amp;hm__login=meenaanissi&amp;hm__domain=hotmail.co.uk&amp;ip=10.211.32.8&amp;d=d1634&amp;mf=0&amp;hm__ts=Mon%2c%2011%20Feb%202013%2010%3a51%3a47%20GMT&amp;st=meenaanissi%25hotmail.co.uk%407&amp;hm__ha=01_6fd14b38f1f21724f31c4aeaad9875f5411fc64fe668fee5fa29c3ea279d7d3e&amp;oneredir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88" y="5454435"/>
            <a:ext cx="2094225" cy="1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450211" y="4800140"/>
            <a:ext cx="595188" cy="1790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2500272" y="5972112"/>
            <a:ext cx="595188" cy="1790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23" name="Picture 22" descr="SPRIselect reagent k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66012"/>
            <a:ext cx="28199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2780388"/>
            <a:ext cx="4752020" cy="144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1227561"/>
            <a:ext cx="3744670" cy="155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62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rgbClr val="C00000"/>
                </a:solidFill>
              </a:rPr>
              <a:t>Library Construction – Illumina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793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pic>
        <p:nvPicPr>
          <p:cNvPr id="10" name="Content Placeholder 5" descr="End repai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09825" y="3011488"/>
            <a:ext cx="4324350" cy="1257300"/>
          </a:xfrm>
        </p:spPr>
      </p:pic>
      <p:pic>
        <p:nvPicPr>
          <p:cNvPr id="17" name="Picture 2" descr="D:\Talk\A-ta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739562"/>
            <a:ext cx="4267200" cy="1952625"/>
          </a:xfrm>
          <a:prstGeom prst="rect">
            <a:avLst/>
          </a:prstGeom>
          <a:noFill/>
        </p:spPr>
      </p:pic>
      <p:pic>
        <p:nvPicPr>
          <p:cNvPr id="18" name="Picture 2" descr="D:\Talk\Ligate Adap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443418"/>
            <a:ext cx="4314825" cy="3333750"/>
          </a:xfrm>
          <a:prstGeom prst="rect">
            <a:avLst/>
          </a:prstGeom>
          <a:noFill/>
        </p:spPr>
      </p:pic>
      <p:pic>
        <p:nvPicPr>
          <p:cNvPr id="19" name="Picture 4" descr="D:\Talk\arrow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027594"/>
            <a:ext cx="228600" cy="247650"/>
          </a:xfrm>
          <a:prstGeom prst="rect">
            <a:avLst/>
          </a:prstGeom>
          <a:noFill/>
        </p:spPr>
      </p:pic>
      <p:pic>
        <p:nvPicPr>
          <p:cNvPr id="20" name="Picture 2" descr="D:\drop\Dropbox\Talk\Denature and Amplif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971810"/>
            <a:ext cx="4352925" cy="1333500"/>
          </a:xfrm>
          <a:prstGeom prst="rect">
            <a:avLst/>
          </a:prstGeom>
          <a:noFill/>
        </p:spPr>
      </p:pic>
      <p:pic>
        <p:nvPicPr>
          <p:cNvPr id="21" name="Picture 3" descr="D:\drop\Dropbox\Talk\arrow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6136" y="4755786"/>
            <a:ext cx="247650" cy="228600"/>
          </a:xfrm>
          <a:prstGeom prst="rect">
            <a:avLst/>
          </a:prstGeom>
          <a:noFill/>
        </p:spPr>
      </p:pic>
      <p:pic>
        <p:nvPicPr>
          <p:cNvPr id="22" name="Picture 5" descr="D:\drop\Dropbox\Talk\Arrow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5838" y="5473733"/>
            <a:ext cx="228600" cy="24765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801420" y="483049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Size Selection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24" name="Picture 23" descr="good size select.jpg"/>
          <p:cNvPicPr>
            <a:picLocks noChangeAspect="1"/>
          </p:cNvPicPr>
          <p:nvPr/>
        </p:nvPicPr>
        <p:blipFill>
          <a:blip r:embed="rId9" cstate="print"/>
          <a:srcRect l="14667" r="18667" b="12429"/>
          <a:stretch>
            <a:fillRect/>
          </a:stretch>
        </p:blipFill>
        <p:spPr>
          <a:xfrm>
            <a:off x="5349986" y="5071001"/>
            <a:ext cx="1238238" cy="1196953"/>
          </a:xfrm>
          <a:prstGeom prst="rect">
            <a:avLst/>
          </a:prstGeom>
        </p:spPr>
      </p:pic>
      <p:pic>
        <p:nvPicPr>
          <p:cNvPr id="25" name="Picture 24" descr="SPRIselect reagent ki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184486"/>
            <a:ext cx="1651590" cy="96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1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prstClr val="white"/>
                </a:solidFill>
              </a:rPr>
              <a:t>Library QC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3034" t="16980" r="30307" b="32817"/>
          <a:stretch>
            <a:fillRect/>
          </a:stretch>
        </p:blipFill>
        <p:spPr bwMode="auto">
          <a:xfrm>
            <a:off x="3059832" y="348091"/>
            <a:ext cx="5981426" cy="514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l="12984"/>
          <a:stretch>
            <a:fillRect/>
          </a:stretch>
        </p:blipFill>
        <p:spPr bwMode="auto">
          <a:xfrm>
            <a:off x="411406" y="799347"/>
            <a:ext cx="2241073" cy="170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92087" y="2504812"/>
            <a:ext cx="249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3399"/>
                </a:solidFill>
              </a:rPr>
              <a:t>Agilent </a:t>
            </a:r>
            <a:r>
              <a:rPr lang="en-GB" sz="2000" b="1" dirty="0" err="1" smtClean="0">
                <a:solidFill>
                  <a:srgbClr val="003399"/>
                </a:solidFill>
              </a:rPr>
              <a:t>BioAnalyser</a:t>
            </a:r>
            <a:endParaRPr lang="en-GB" sz="2000" b="1" dirty="0">
              <a:solidFill>
                <a:srgbClr val="003399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211" y="3318999"/>
            <a:ext cx="1552731" cy="149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86370" y="4977086"/>
            <a:ext cx="249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3399"/>
                </a:solidFill>
              </a:rPr>
              <a:t>Perkin Elmer GX </a:t>
            </a:r>
            <a:endParaRPr lang="en-GB" sz="2000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2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Improvements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Improving current protocols</a:t>
            </a:r>
          </a:p>
          <a:p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Decreasing the starting input material</a:t>
            </a:r>
          </a:p>
          <a:p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Increasing the level of multiplexing</a:t>
            </a:r>
          </a:p>
          <a:p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Developing more applications on Robotics system</a:t>
            </a:r>
          </a:p>
          <a:p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Improving methods for better assemblies </a:t>
            </a:r>
            <a:endParaRPr lang="en-GB" sz="2400" dirty="0">
              <a:solidFill>
                <a:srgbClr val="0033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1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Scalability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26" name="Picture 2" descr="C:\Documents and Settings\febrerm\Desktop\Caliper photos\photo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391" y="3226756"/>
            <a:ext cx="3702519" cy="2776889"/>
          </a:xfrm>
          <a:prstGeom prst="rect">
            <a:avLst/>
          </a:prstGeom>
          <a:noFill/>
        </p:spPr>
      </p:pic>
      <p:grpSp>
        <p:nvGrpSpPr>
          <p:cNvPr id="27" name="Group 17"/>
          <p:cNvGrpSpPr/>
          <p:nvPr/>
        </p:nvGrpSpPr>
        <p:grpSpPr>
          <a:xfrm>
            <a:off x="1450710" y="1911504"/>
            <a:ext cx="2962498" cy="702081"/>
            <a:chOff x="755576" y="3501008"/>
            <a:chExt cx="2676661" cy="504056"/>
          </a:xfrm>
        </p:grpSpPr>
        <p:pic>
          <p:nvPicPr>
            <p:cNvPr id="28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29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0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87624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1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9672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2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3648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3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35696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4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5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67744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6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7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83768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8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15816" y="3501008"/>
              <a:ext cx="300397" cy="504056"/>
            </a:xfrm>
            <a:prstGeom prst="rect">
              <a:avLst/>
            </a:prstGeom>
            <a:noFill/>
          </p:spPr>
        </p:pic>
        <p:pic>
          <p:nvPicPr>
            <p:cNvPr id="39" name="Picture 4" descr="D:\drop\Dropbox\Talk\1libra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1840" y="3501008"/>
              <a:ext cx="300397" cy="504056"/>
            </a:xfrm>
            <a:prstGeom prst="rect">
              <a:avLst/>
            </a:prstGeom>
            <a:noFill/>
          </p:spPr>
        </p:pic>
      </p:grpSp>
      <p:sp>
        <p:nvSpPr>
          <p:cNvPr id="40" name="TextBox 39"/>
          <p:cNvSpPr txBox="1"/>
          <p:nvPr/>
        </p:nvSpPr>
        <p:spPr>
          <a:xfrm>
            <a:off x="5667961" y="1911504"/>
            <a:ext cx="316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003399"/>
                </a:solidFill>
              </a:rPr>
              <a:t>1 person can make up to 12 DNA Libraries in 1 Day</a:t>
            </a:r>
            <a:endParaRPr lang="en-GB" sz="2000" dirty="0">
              <a:solidFill>
                <a:srgbClr val="003399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91629" y="4440372"/>
            <a:ext cx="432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003399"/>
                </a:solidFill>
              </a:rPr>
              <a:t>PerkinElmer </a:t>
            </a:r>
            <a:r>
              <a:rPr lang="en-GB" sz="2000" dirty="0" err="1" smtClean="0">
                <a:solidFill>
                  <a:srgbClr val="003399"/>
                </a:solidFill>
              </a:rPr>
              <a:t>Sciclone</a:t>
            </a:r>
            <a:r>
              <a:rPr lang="en-GB" sz="2000" dirty="0" smtClean="0">
                <a:solidFill>
                  <a:srgbClr val="003399"/>
                </a:solidFill>
              </a:rPr>
              <a:t> NGS </a:t>
            </a:r>
          </a:p>
          <a:p>
            <a:pPr algn="ctr"/>
            <a:r>
              <a:rPr lang="en-GB" sz="2000" dirty="0" smtClean="0">
                <a:solidFill>
                  <a:srgbClr val="003399"/>
                </a:solidFill>
              </a:rPr>
              <a:t>can make 96 DNA Libraries in 1 Day</a:t>
            </a:r>
            <a:endParaRPr lang="en-GB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Perkin Elmer Platforms at TGAC 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9" name="Picture 2" descr="C:\Documents and Settings\febrerm\Desktop\Caliper photos\photo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777" y="1091375"/>
            <a:ext cx="3293665" cy="2470249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5442" y="4442823"/>
            <a:ext cx="1390480" cy="134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32"/>
          <p:cNvGrpSpPr>
            <a:grpSpLocks/>
          </p:cNvGrpSpPr>
          <p:nvPr/>
        </p:nvGrpSpPr>
        <p:grpSpPr bwMode="auto">
          <a:xfrm>
            <a:off x="299562" y="4193969"/>
            <a:ext cx="2290128" cy="1364453"/>
            <a:chOff x="-85794" y="5074920"/>
            <a:chExt cx="2486094" cy="1314449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70573" r="51096" b="2657"/>
            <a:stretch>
              <a:fillRect/>
            </a:stretch>
          </p:blipFill>
          <p:spPr bwMode="auto">
            <a:xfrm>
              <a:off x="-85794" y="5314654"/>
              <a:ext cx="1802130" cy="1074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1943100" y="5074920"/>
              <a:ext cx="457200" cy="35433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4" name="TextBox 35"/>
          <p:cNvSpPr txBox="1">
            <a:spLocks noChangeArrowheads="1"/>
          </p:cNvSpPr>
          <p:nvPr/>
        </p:nvSpPr>
        <p:spPr bwMode="auto">
          <a:xfrm>
            <a:off x="331777" y="5584614"/>
            <a:ext cx="2853199" cy="69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>
                <a:solidFill>
                  <a:schemeClr val="tx2"/>
                </a:solidFill>
              </a:rPr>
              <a:t>LabChip XT</a:t>
            </a:r>
          </a:p>
          <a:p>
            <a:pPr eaLnBrk="0" hangingPunct="0"/>
            <a:r>
              <a:rPr lang="en-US" sz="1200" b="1" dirty="0">
                <a:solidFill>
                  <a:srgbClr val="00853F"/>
                </a:solidFill>
              </a:rPr>
              <a:t>Automated DNA Fractionation and Sizing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35"/>
          <p:cNvSpPr txBox="1">
            <a:spLocks noChangeArrowheads="1"/>
          </p:cNvSpPr>
          <p:nvPr/>
        </p:nvSpPr>
        <p:spPr bwMode="auto">
          <a:xfrm>
            <a:off x="294771" y="3572733"/>
            <a:ext cx="2645593" cy="69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chemeClr val="tx2"/>
                </a:solidFill>
              </a:rPr>
              <a:t>3 x Sciclone  NGS Workstations</a:t>
            </a:r>
            <a:endParaRPr lang="en-US" sz="1400" b="1" dirty="0">
              <a:solidFill>
                <a:schemeClr val="tx2"/>
              </a:solidFill>
            </a:endParaRP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Automated library construction</a:t>
            </a:r>
            <a:endParaRPr lang="en-US" sz="1200" dirty="0" smtClean="0">
              <a:solidFill>
                <a:srgbClr val="000000"/>
              </a:solidFill>
            </a:endParaRPr>
          </a:p>
          <a:p>
            <a:pPr eaLnBrk="0" hangingPunct="0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2" name="TextBox 34"/>
          <p:cNvSpPr txBox="1">
            <a:spLocks noChangeArrowheads="1"/>
          </p:cNvSpPr>
          <p:nvPr/>
        </p:nvSpPr>
        <p:spPr bwMode="auto">
          <a:xfrm>
            <a:off x="4705562" y="3572733"/>
            <a:ext cx="32067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chemeClr val="tx2"/>
                </a:solidFill>
              </a:rPr>
              <a:t>Zephyr with Twister 2</a:t>
            </a:r>
            <a:endParaRPr lang="en-US" sz="1400" b="1" dirty="0">
              <a:solidFill>
                <a:schemeClr val="tx2"/>
              </a:solidFill>
            </a:endParaRP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Post PCR clean up, GX and plate reader set up</a:t>
            </a:r>
            <a:endParaRPr lang="en-US" sz="1200" dirty="0" smtClean="0">
              <a:solidFill>
                <a:srgbClr val="000000"/>
              </a:solidFill>
            </a:endParaRPr>
          </a:p>
        </p:txBody>
      </p:sp>
      <p:pic>
        <p:nvPicPr>
          <p:cNvPr id="43" name="Picture 2" descr="D:\Skydrive\Pictures\Camera Roll\WP_20140926_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37" y="4193969"/>
            <a:ext cx="2208637" cy="12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4"/>
          <p:cNvSpPr txBox="1">
            <a:spLocks noChangeArrowheads="1"/>
          </p:cNvSpPr>
          <p:nvPr/>
        </p:nvSpPr>
        <p:spPr bwMode="auto">
          <a:xfrm>
            <a:off x="6237770" y="5443129"/>
            <a:ext cx="242823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NGS Express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171450" indent="-171450" eaLnBrk="0" hangingPunct="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853F"/>
                </a:solidFill>
              </a:rPr>
              <a:t>Small scale Nextera XT</a:t>
            </a:r>
          </a:p>
          <a:p>
            <a:pPr marL="171450" indent="-171450" eaLnBrk="0" hangingPunct="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853F"/>
                </a:solidFill>
              </a:rPr>
              <a:t>Pre-Library </a:t>
            </a:r>
            <a:r>
              <a:rPr lang="en-US" sz="1200" b="1" dirty="0" err="1" smtClean="0">
                <a:solidFill>
                  <a:srgbClr val="00853F"/>
                </a:solidFill>
              </a:rPr>
              <a:t>Normalisation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45" name="Picture 3" descr="D:\Skydrive\Pictures\Camera Roll\WP_20140926_0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62" y="1091375"/>
            <a:ext cx="4086047" cy="23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34"/>
          <p:cNvSpPr txBox="1">
            <a:spLocks noChangeArrowheads="1"/>
          </p:cNvSpPr>
          <p:nvPr/>
        </p:nvSpPr>
        <p:spPr bwMode="auto">
          <a:xfrm>
            <a:off x="3377451" y="5676495"/>
            <a:ext cx="3206750" cy="69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b="1" dirty="0">
                <a:solidFill>
                  <a:schemeClr val="tx2"/>
                </a:solidFill>
              </a:rPr>
              <a:t>LabChip GX</a:t>
            </a: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Library QC for DNA, RNA and HMW DNA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/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Perkin Elmer Platforms at TGAC 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203" y="1178200"/>
            <a:ext cx="1041929" cy="106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92098" y="892826"/>
            <a:ext cx="78257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dirty="0" smtClean="0">
                <a:solidFill>
                  <a:srgbClr val="003399"/>
                </a:solidFill>
              </a:rPr>
              <a:t>TGAC is the European </a:t>
            </a:r>
            <a:r>
              <a:rPr lang="en-GB" sz="2000" dirty="0">
                <a:solidFill>
                  <a:srgbClr val="003399"/>
                </a:solidFill>
              </a:rPr>
              <a:t>Reference </a:t>
            </a:r>
            <a:r>
              <a:rPr lang="en-GB" sz="2000" dirty="0" smtClean="0">
                <a:solidFill>
                  <a:srgbClr val="003399"/>
                </a:solidFill>
              </a:rPr>
              <a:t>Site </a:t>
            </a:r>
            <a:r>
              <a:rPr lang="en-GB" sz="2000" dirty="0">
                <a:solidFill>
                  <a:srgbClr val="003399"/>
                </a:solidFill>
              </a:rPr>
              <a:t>for Perkin </a:t>
            </a:r>
            <a:r>
              <a:rPr lang="en-GB" sz="2000" dirty="0" smtClean="0">
                <a:solidFill>
                  <a:srgbClr val="003399"/>
                </a:solidFill>
              </a:rPr>
              <a:t>Elmer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Suite of Perkin Elmer instrumentation</a:t>
            </a:r>
            <a:endParaRPr lang="en-GB" sz="2000" dirty="0">
              <a:solidFill>
                <a:srgbClr val="003399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Gold Standard protocols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Bespoke methods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Enhanced programming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Training workshops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Visits and Tours</a:t>
            </a:r>
          </a:p>
          <a:p>
            <a:pPr lvl="0"/>
            <a:endParaRPr lang="en-GB" sz="2000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218032"/>
            <a:ext cx="2905848" cy="163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2" y="3516918"/>
            <a:ext cx="2590537" cy="17163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42" y="4375106"/>
            <a:ext cx="2272350" cy="14074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217" y="4827548"/>
            <a:ext cx="1963712" cy="11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Perkin Elmer Platforms at TGAC 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Explosion 1 8"/>
          <p:cNvSpPr/>
          <p:nvPr/>
        </p:nvSpPr>
        <p:spPr>
          <a:xfrm>
            <a:off x="5569838" y="2101314"/>
            <a:ext cx="3240360" cy="2520280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9584" y="1279459"/>
            <a:ext cx="9782742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Current automated protocols carried out on Perkin Elmer </a:t>
            </a:r>
          </a:p>
          <a:p>
            <a:r>
              <a:rPr lang="en-GB" sz="2400" dirty="0" smtClean="0">
                <a:solidFill>
                  <a:schemeClr val="tx2"/>
                </a:solidFill>
              </a:rPr>
              <a:t>instrumentation at TGAC:</a:t>
            </a:r>
          </a:p>
          <a:p>
            <a:endParaRPr lang="en-GB" sz="2400" dirty="0" smtClean="0">
              <a:solidFill>
                <a:schemeClr val="tx2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Illumina </a:t>
            </a:r>
            <a:r>
              <a:rPr lang="en-GB" sz="2000" dirty="0" err="1" smtClean="0">
                <a:solidFill>
                  <a:schemeClr val="tx2"/>
                </a:solidFill>
              </a:rPr>
              <a:t>Truseq</a:t>
            </a:r>
            <a:r>
              <a:rPr lang="en-GB" sz="2000" dirty="0" smtClean="0">
                <a:solidFill>
                  <a:schemeClr val="tx2"/>
                </a:solidFill>
              </a:rPr>
              <a:t> RNA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Illumina </a:t>
            </a:r>
            <a:r>
              <a:rPr lang="en-GB" sz="2000" dirty="0" err="1" smtClean="0">
                <a:solidFill>
                  <a:schemeClr val="tx2"/>
                </a:solidFill>
              </a:rPr>
              <a:t>Truseq</a:t>
            </a:r>
            <a:r>
              <a:rPr lang="en-GB" sz="2000" dirty="0" smtClean="0">
                <a:solidFill>
                  <a:schemeClr val="tx2"/>
                </a:solidFill>
              </a:rPr>
              <a:t> DNA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Illumina </a:t>
            </a:r>
            <a:r>
              <a:rPr lang="en-GB" sz="2000" dirty="0" err="1" smtClean="0">
                <a:solidFill>
                  <a:schemeClr val="tx2"/>
                </a:solidFill>
              </a:rPr>
              <a:t>Nextera</a:t>
            </a:r>
            <a:r>
              <a:rPr lang="en-GB" sz="2000" dirty="0" smtClean="0">
                <a:solidFill>
                  <a:schemeClr val="tx2"/>
                </a:solidFill>
              </a:rPr>
              <a:t> XT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sz="2000" dirty="0" err="1" smtClean="0">
                <a:solidFill>
                  <a:schemeClr val="tx2"/>
                </a:solidFill>
              </a:rPr>
              <a:t>NimbleGen</a:t>
            </a:r>
            <a:r>
              <a:rPr lang="en-GB" sz="2000" dirty="0" smtClean="0">
                <a:solidFill>
                  <a:schemeClr val="tx2"/>
                </a:solidFill>
              </a:rPr>
              <a:t> </a:t>
            </a:r>
            <a:r>
              <a:rPr lang="en-GB" sz="2000" dirty="0" err="1" smtClean="0">
                <a:solidFill>
                  <a:schemeClr val="tx2"/>
                </a:solidFill>
              </a:rPr>
              <a:t>SeqCap</a:t>
            </a:r>
            <a:r>
              <a:rPr lang="en-GB" sz="2000" dirty="0" smtClean="0">
                <a:solidFill>
                  <a:schemeClr val="tx2"/>
                </a:solidFill>
              </a:rPr>
              <a:t> EZ Target Enrichment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Agilent </a:t>
            </a:r>
            <a:r>
              <a:rPr lang="en-GB" sz="2000" dirty="0" err="1" smtClean="0">
                <a:solidFill>
                  <a:schemeClr val="tx2"/>
                </a:solidFill>
              </a:rPr>
              <a:t>SureSelect</a:t>
            </a:r>
            <a:endParaRPr lang="en-GB" sz="2000" dirty="0" smtClean="0">
              <a:solidFill>
                <a:schemeClr val="tx2"/>
              </a:solidFill>
            </a:endParaRPr>
          </a:p>
          <a:p>
            <a:endParaRPr lang="en-GB" sz="2000" dirty="0" smtClean="0">
              <a:solidFill>
                <a:schemeClr val="tx2"/>
              </a:solidFill>
            </a:endParaRPr>
          </a:p>
          <a:p>
            <a:endParaRPr lang="en-GB" sz="2000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Bead based size-selection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Library normalisation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Library pooling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Quality Control assay set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2"/>
              </a:solidFill>
            </a:endParaRPr>
          </a:p>
          <a:p>
            <a:endParaRPr lang="en-GB" u="sng" dirty="0" smtClean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1071" y="2767929"/>
            <a:ext cx="210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 development…..</a:t>
            </a:r>
            <a:endParaRPr lang="en-GB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/>
                </a:solidFill>
              </a:rPr>
              <a:t>Illumina Small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/>
                </a:solidFill>
              </a:rPr>
              <a:t>Bisulphite</a:t>
            </a:r>
          </a:p>
        </p:txBody>
      </p:sp>
    </p:spTree>
    <p:extLst>
      <p:ext uri="{BB962C8B-B14F-4D97-AF65-F5344CB8AC3E}">
        <p14:creationId xmlns:p14="http://schemas.microsoft.com/office/powerpoint/2010/main" val="6080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Beckman Coulter Platforms at EI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580530"/>
            <a:ext cx="2827856" cy="2118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9" y="4261464"/>
            <a:ext cx="2827856" cy="2118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5628"/>
            <a:ext cx="3101263" cy="2325947"/>
          </a:xfrm>
          <a:prstGeom prst="rect">
            <a:avLst/>
          </a:prstGeom>
        </p:spPr>
      </p:pic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395536" y="3695674"/>
            <a:ext cx="320675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chemeClr val="tx2"/>
                </a:solidFill>
              </a:rPr>
              <a:t>FX Single Arm + </a:t>
            </a:r>
            <a:r>
              <a:rPr lang="en-US" sz="1400" b="1" dirty="0" err="1" smtClean="0">
                <a:solidFill>
                  <a:schemeClr val="tx2"/>
                </a:solidFill>
              </a:rPr>
              <a:t>Cytomat</a:t>
            </a:r>
            <a:endParaRPr lang="en-US" sz="1400" b="1" dirty="0" smtClean="0">
              <a:solidFill>
                <a:schemeClr val="tx2"/>
              </a:solidFill>
            </a:endParaRP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DNA Extraction, </a:t>
            </a:r>
            <a:r>
              <a:rPr lang="en-US" sz="1200" b="1" dirty="0" err="1" smtClean="0">
                <a:solidFill>
                  <a:srgbClr val="00853F"/>
                </a:solidFill>
              </a:rPr>
              <a:t>Nextera</a:t>
            </a:r>
            <a:r>
              <a:rPr lang="en-US" sz="1200" b="1" dirty="0" smtClean="0">
                <a:solidFill>
                  <a:srgbClr val="00853F"/>
                </a:solidFill>
              </a:rPr>
              <a:t> BAC Pipeline, </a:t>
            </a: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Alkaline lysis preps</a:t>
            </a:r>
            <a:endParaRPr lang="en-US" sz="1200" dirty="0" smtClean="0">
              <a:solidFill>
                <a:srgbClr val="000000"/>
              </a:solidFill>
            </a:endParaRPr>
          </a:p>
          <a:p>
            <a:pPr eaLnBrk="0" hangingPunct="0"/>
            <a:endParaRPr lang="en-US" sz="1400" b="1" dirty="0" smtClean="0">
              <a:solidFill>
                <a:schemeClr val="tx2"/>
              </a:solidFill>
            </a:endParaRPr>
          </a:p>
          <a:p>
            <a:pPr eaLnBrk="0" hangingPunct="0"/>
            <a:endParaRPr lang="en-US" sz="1400" b="1" dirty="0" smtClean="0">
              <a:solidFill>
                <a:schemeClr val="tx2"/>
              </a:solidFill>
            </a:endParaRPr>
          </a:p>
        </p:txBody>
      </p: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5973762" y="3695674"/>
            <a:ext cx="320675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chemeClr val="tx2"/>
                </a:solidFill>
              </a:rPr>
              <a:t>FX Dual Arm </a:t>
            </a: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DNA Extraction, </a:t>
            </a:r>
            <a:r>
              <a:rPr lang="en-US" sz="1200" b="1" dirty="0" err="1" smtClean="0">
                <a:solidFill>
                  <a:srgbClr val="00853F"/>
                </a:solidFill>
              </a:rPr>
              <a:t>Nextera</a:t>
            </a:r>
            <a:r>
              <a:rPr lang="en-US" sz="1200" b="1" dirty="0" smtClean="0">
                <a:solidFill>
                  <a:srgbClr val="00853F"/>
                </a:solidFill>
              </a:rPr>
              <a:t> BAC Pipeline, </a:t>
            </a: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Alkaline lysis preps</a:t>
            </a:r>
            <a:endParaRPr lang="en-US" sz="1200" dirty="0" smtClean="0">
              <a:solidFill>
                <a:srgbClr val="000000"/>
              </a:solidFill>
            </a:endParaRPr>
          </a:p>
          <a:p>
            <a:pPr eaLnBrk="0" hangingPunct="0"/>
            <a:endParaRPr lang="en-US" sz="1400" b="1" dirty="0" smtClean="0">
              <a:solidFill>
                <a:schemeClr val="tx2"/>
              </a:solidFill>
            </a:endParaRPr>
          </a:p>
          <a:p>
            <a:pPr eaLnBrk="0" hangingPunct="0"/>
            <a:endParaRPr lang="en-US" sz="1400" b="1" dirty="0" smtClean="0">
              <a:solidFill>
                <a:schemeClr val="tx2"/>
              </a:solidFill>
            </a:endParaRPr>
          </a:p>
        </p:txBody>
      </p:sp>
      <p:sp>
        <p:nvSpPr>
          <p:cNvPr id="15" name="TextBox 34"/>
          <p:cNvSpPr txBox="1">
            <a:spLocks noChangeArrowheads="1"/>
          </p:cNvSpPr>
          <p:nvPr/>
        </p:nvSpPr>
        <p:spPr bwMode="auto">
          <a:xfrm>
            <a:off x="2968623" y="6352286"/>
            <a:ext cx="390763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schemeClr val="tx2"/>
                </a:solidFill>
              </a:rPr>
              <a:t>NX </a:t>
            </a:r>
          </a:p>
          <a:p>
            <a:pPr eaLnBrk="0" hangingPunct="0"/>
            <a:r>
              <a:rPr lang="en-US" sz="1200" b="1" dirty="0" smtClean="0">
                <a:solidFill>
                  <a:srgbClr val="00853F"/>
                </a:solidFill>
              </a:rPr>
              <a:t>Post PCR </a:t>
            </a:r>
            <a:r>
              <a:rPr lang="en-US" sz="1200" b="1" dirty="0" err="1" smtClean="0">
                <a:solidFill>
                  <a:srgbClr val="00853F"/>
                </a:solidFill>
              </a:rPr>
              <a:t>normalisation</a:t>
            </a:r>
            <a:r>
              <a:rPr lang="en-US" sz="1200" b="1" dirty="0" smtClean="0">
                <a:solidFill>
                  <a:srgbClr val="00853F"/>
                </a:solidFill>
              </a:rPr>
              <a:t> and Pooling, </a:t>
            </a:r>
            <a:r>
              <a:rPr lang="en-US" sz="1200" b="1" dirty="0" err="1" smtClean="0">
                <a:solidFill>
                  <a:srgbClr val="00853F"/>
                </a:solidFill>
              </a:rPr>
              <a:t>cherrypicking</a:t>
            </a:r>
            <a:endParaRPr 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5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PacBio</a:t>
            </a:r>
            <a:r>
              <a:rPr lang="en-US" sz="2800" b="1" dirty="0" smtClean="0">
                <a:solidFill>
                  <a:srgbClr val="C00000"/>
                </a:solidFill>
              </a:rPr>
              <a:t> Shearing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0" y="1556839"/>
            <a:ext cx="1990898" cy="14921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5616" y="3038213"/>
            <a:ext cx="15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Covaris</a:t>
            </a:r>
            <a:r>
              <a:rPr lang="en-GB" dirty="0" smtClean="0"/>
              <a:t> G-tube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08" y="2279767"/>
            <a:ext cx="5366548" cy="37029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35804" y="5723964"/>
            <a:ext cx="241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Diagenode</a:t>
            </a:r>
            <a:r>
              <a:rPr lang="en-GB" dirty="0" smtClean="0"/>
              <a:t> </a:t>
            </a:r>
            <a:r>
              <a:rPr lang="en-GB" dirty="0" err="1" smtClean="0"/>
              <a:t>MegaRuptor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1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_for-we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98411"/>
            <a:ext cx="1794933" cy="476277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40550861"/>
              </p:ext>
            </p:extLst>
          </p:nvPr>
        </p:nvGraphicFramePr>
        <p:xfrm>
          <a:off x="1032933" y="889701"/>
          <a:ext cx="7078133" cy="5499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27784" y="5013176"/>
            <a:ext cx="105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400" dirty="0" smtClean="0">
                <a:solidFill>
                  <a:prstClr val="white"/>
                </a:solidFill>
              </a:rPr>
              <a:t>Application </a:t>
            </a:r>
          </a:p>
          <a:p>
            <a:pPr algn="ctr" defTabSz="914400"/>
            <a:r>
              <a:rPr lang="en-GB" sz="1400" dirty="0" smtClean="0">
                <a:solidFill>
                  <a:prstClr val="white"/>
                </a:solidFill>
              </a:rPr>
              <a:t>Portfolio</a:t>
            </a:r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9792" y="1825079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400" dirty="0" smtClean="0">
                <a:solidFill>
                  <a:prstClr val="white"/>
                </a:solidFill>
              </a:rPr>
              <a:t>Sample QC </a:t>
            </a:r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5536" y="196334"/>
            <a:ext cx="1407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C00000"/>
                </a:solidFill>
              </a:rPr>
              <a:t>Overview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SMRTbell</a:t>
            </a:r>
            <a:r>
              <a:rPr lang="en-US" sz="2800" b="1" dirty="0" smtClean="0">
                <a:solidFill>
                  <a:srgbClr val="C00000"/>
                </a:solidFill>
              </a:rPr>
              <a:t> Template Preparation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22313" r="8286" b="6407"/>
          <a:stretch/>
        </p:blipFill>
        <p:spPr bwMode="auto">
          <a:xfrm>
            <a:off x="976045" y="1397281"/>
            <a:ext cx="7715218" cy="509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6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SMRTbell</a:t>
            </a:r>
            <a:r>
              <a:rPr lang="en-US" sz="2800" b="1" dirty="0" smtClean="0">
                <a:solidFill>
                  <a:srgbClr val="C00000"/>
                </a:solidFill>
              </a:rPr>
              <a:t> Template Preparation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7" t="26082" r="3698" b="48899"/>
          <a:stretch/>
        </p:blipFill>
        <p:spPr bwMode="auto">
          <a:xfrm>
            <a:off x="441788" y="1565418"/>
            <a:ext cx="8780132" cy="15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1723" y="3095002"/>
            <a:ext cx="81397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3399"/>
                </a:solidFill>
              </a:rPr>
              <a:t>Advantages</a:t>
            </a:r>
          </a:p>
          <a:p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Structurally linear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Topologically circular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Structural homogeneity of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Provides sequences of both forward and reverse strand in the same trace </a:t>
            </a:r>
            <a:endParaRPr lang="en-GB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SMRTbell</a:t>
            </a:r>
            <a:r>
              <a:rPr lang="en-US" sz="2800" b="1" dirty="0" smtClean="0">
                <a:solidFill>
                  <a:srgbClr val="C00000"/>
                </a:solidFill>
              </a:rPr>
              <a:t> Template Preparation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7" t="26082" r="3698" b="48899"/>
          <a:stretch/>
        </p:blipFill>
        <p:spPr bwMode="auto">
          <a:xfrm>
            <a:off x="441788" y="1565418"/>
            <a:ext cx="8780132" cy="15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788" y="3199395"/>
            <a:ext cx="81397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3399"/>
                </a:solidFill>
              </a:rPr>
              <a:t>Advantages</a:t>
            </a:r>
          </a:p>
          <a:p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Structurally linear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Topologically circular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Structural homogeneity of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3399"/>
                </a:solidFill>
              </a:rPr>
              <a:t>Provides sequences of both forward and reverse strand in the same trace </a:t>
            </a:r>
            <a:endParaRPr lang="en-GB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SMRTbell</a:t>
            </a:r>
            <a:r>
              <a:rPr lang="en-US" sz="2800" b="1" dirty="0" smtClean="0">
                <a:solidFill>
                  <a:srgbClr val="C00000"/>
                </a:solidFill>
              </a:rPr>
              <a:t> Template Preparation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8" t="25439" r="2710" b="13909"/>
          <a:stretch/>
        </p:blipFill>
        <p:spPr bwMode="auto">
          <a:xfrm>
            <a:off x="509246" y="1440385"/>
            <a:ext cx="8125508" cy="420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3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srgbClr val="C00000"/>
                </a:solidFill>
              </a:rPr>
              <a:t>MagBead</a:t>
            </a:r>
            <a:r>
              <a:rPr lang="en-US" sz="2800" b="1" dirty="0" smtClean="0">
                <a:solidFill>
                  <a:srgbClr val="C00000"/>
                </a:solidFill>
              </a:rPr>
              <a:t> Loading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106058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sz="2000" dirty="0" smtClean="0">
                <a:solidFill>
                  <a:srgbClr val="003399"/>
                </a:solidFill>
              </a:rPr>
              <a:t>Following </a:t>
            </a:r>
            <a:r>
              <a:rPr lang="en-GB" sz="2000" dirty="0">
                <a:solidFill>
                  <a:srgbClr val="003399"/>
                </a:solidFill>
              </a:rPr>
              <a:t>the polymerase binding reaction, </a:t>
            </a:r>
            <a:r>
              <a:rPr lang="en-GB" sz="2000" dirty="0" smtClean="0">
                <a:solidFill>
                  <a:srgbClr val="003399"/>
                </a:solidFill>
              </a:rPr>
              <a:t> the library </a:t>
            </a:r>
            <a:r>
              <a:rPr lang="en-GB" sz="2000" dirty="0">
                <a:solidFill>
                  <a:srgbClr val="003399"/>
                </a:solidFill>
              </a:rPr>
              <a:t>complex </a:t>
            </a:r>
            <a:r>
              <a:rPr lang="en-GB" sz="2000" dirty="0" smtClean="0">
                <a:solidFill>
                  <a:srgbClr val="003399"/>
                </a:solidFill>
              </a:rPr>
              <a:t>is bound to </a:t>
            </a:r>
            <a:r>
              <a:rPr lang="en-GB" sz="2000" dirty="0" err="1" smtClean="0">
                <a:solidFill>
                  <a:srgbClr val="003399"/>
                </a:solidFill>
              </a:rPr>
              <a:t>MagBeads</a:t>
            </a:r>
            <a:r>
              <a:rPr lang="en-GB" sz="2000" dirty="0" smtClean="0">
                <a:solidFill>
                  <a:srgbClr val="003399"/>
                </a:solidFill>
              </a:rPr>
              <a:t> </a:t>
            </a:r>
            <a:r>
              <a:rPr lang="en-GB" sz="2000" dirty="0">
                <a:solidFill>
                  <a:srgbClr val="003399"/>
                </a:solidFill>
              </a:rPr>
              <a:t>before sequencing. </a:t>
            </a:r>
            <a:endParaRPr lang="en-GB" sz="2000" dirty="0" smtClean="0">
              <a:solidFill>
                <a:srgbClr val="003399"/>
              </a:solidFill>
            </a:endParaRPr>
          </a:p>
          <a:p>
            <a:endParaRPr lang="en-GB" sz="2000" dirty="0" smtClean="0">
              <a:solidFill>
                <a:srgbClr val="003399"/>
              </a:solidFill>
            </a:endParaRPr>
          </a:p>
          <a:p>
            <a:r>
              <a:rPr lang="en-GB" sz="2000" dirty="0" err="1" smtClean="0">
                <a:solidFill>
                  <a:srgbClr val="003399"/>
                </a:solidFill>
              </a:rPr>
              <a:t>MagBead</a:t>
            </a:r>
            <a:r>
              <a:rPr lang="en-GB" sz="2000" dirty="0" smtClean="0">
                <a:solidFill>
                  <a:srgbClr val="003399"/>
                </a:solidFill>
              </a:rPr>
              <a:t> bound </a:t>
            </a:r>
            <a:r>
              <a:rPr lang="en-GB" sz="2000" dirty="0">
                <a:solidFill>
                  <a:srgbClr val="003399"/>
                </a:solidFill>
              </a:rPr>
              <a:t>complexes provide for more reads per SMRT Cell due to: </a:t>
            </a:r>
          </a:p>
          <a:p>
            <a:r>
              <a:rPr lang="en-GB" sz="2000" dirty="0">
                <a:solidFill>
                  <a:srgbClr val="003399"/>
                </a:solidFill>
              </a:rPr>
              <a:t>• Reduced adapter dimers, </a:t>
            </a:r>
          </a:p>
          <a:p>
            <a:r>
              <a:rPr lang="en-GB" sz="2000" dirty="0">
                <a:solidFill>
                  <a:srgbClr val="003399"/>
                </a:solidFill>
              </a:rPr>
              <a:t>• Short insert contaminants, </a:t>
            </a:r>
          </a:p>
          <a:p>
            <a:r>
              <a:rPr lang="en-GB" sz="2000" dirty="0">
                <a:solidFill>
                  <a:srgbClr val="003399"/>
                </a:solidFill>
              </a:rPr>
              <a:t>• Free polymerase.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8" t="5745" r="10239" b="5207"/>
          <a:stretch/>
        </p:blipFill>
        <p:spPr bwMode="auto">
          <a:xfrm>
            <a:off x="366183" y="4310356"/>
            <a:ext cx="3143919" cy="236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7" b="5170"/>
          <a:stretch/>
        </p:blipFill>
        <p:spPr bwMode="auto">
          <a:xfrm>
            <a:off x="5745247" y="329699"/>
            <a:ext cx="2931209" cy="175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2" b="5105"/>
          <a:stretch/>
        </p:blipFill>
        <p:spPr bwMode="auto">
          <a:xfrm>
            <a:off x="5734905" y="4052921"/>
            <a:ext cx="2922504" cy="172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8" t="4354" b="4970"/>
          <a:stretch/>
        </p:blipFill>
        <p:spPr bwMode="auto">
          <a:xfrm>
            <a:off x="5724128" y="2224548"/>
            <a:ext cx="2961430" cy="168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9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Small RNA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438"/>
          <a:stretch/>
        </p:blipFill>
        <p:spPr>
          <a:xfrm>
            <a:off x="307975" y="1300474"/>
            <a:ext cx="4107908" cy="4516437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42148" y="732197"/>
            <a:ext cx="3768083" cy="1938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smtClean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Size Selection Comparison: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6%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Novex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 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Perkin Elmer XT300 chip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Blue Pippin 3% agarose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Ampure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cs typeface="Arial" charset="0"/>
              </a:rPr>
              <a:t> XP beads - NEB protocol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716"/>
          <a:stretch/>
        </p:blipFill>
        <p:spPr>
          <a:xfrm>
            <a:off x="3507453" y="3539721"/>
            <a:ext cx="5529043" cy="3324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30"/>
          <a:stretch/>
        </p:blipFill>
        <p:spPr>
          <a:xfrm>
            <a:off x="3255610" y="1300474"/>
            <a:ext cx="1271544" cy="20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Applications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1590" y="657042"/>
            <a:ext cx="978274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>
              <a:solidFill>
                <a:schemeClr val="tx2"/>
              </a:solidFill>
            </a:endParaRPr>
          </a:p>
          <a:p>
            <a:r>
              <a:rPr lang="en-GB" sz="2000" b="1" dirty="0" smtClean="0">
                <a:solidFill>
                  <a:schemeClr val="tx2"/>
                </a:solidFill>
              </a:rPr>
              <a:t>DNA Sequencing</a:t>
            </a:r>
            <a:endParaRPr lang="en-GB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i="1" dirty="0">
                <a:solidFill>
                  <a:schemeClr val="tx2"/>
                </a:solidFill>
              </a:rPr>
              <a:t>De </a:t>
            </a:r>
            <a:r>
              <a:rPr lang="en-GB" sz="2000" i="1" dirty="0">
                <a:solidFill>
                  <a:schemeClr val="accent1">
                    <a:lumMod val="75000"/>
                  </a:schemeClr>
                </a:solidFill>
              </a:rPr>
              <a:t>novo</a:t>
            </a:r>
            <a:r>
              <a:rPr lang="en-GB" sz="2000" dirty="0">
                <a:solidFill>
                  <a:schemeClr val="tx2"/>
                </a:solidFill>
              </a:rPr>
              <a:t> genome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Genome </a:t>
            </a:r>
            <a:r>
              <a:rPr lang="en-GB" sz="2000" dirty="0" err="1">
                <a:solidFill>
                  <a:schemeClr val="tx2"/>
                </a:solidFill>
              </a:rPr>
              <a:t>resequencing</a:t>
            </a:r>
            <a:endParaRPr lang="en-GB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Targeted </a:t>
            </a:r>
            <a:r>
              <a:rPr lang="en-GB" sz="2000" dirty="0" err="1">
                <a:solidFill>
                  <a:schemeClr val="tx2"/>
                </a:solidFill>
              </a:rPr>
              <a:t>resequencing</a:t>
            </a:r>
            <a:endParaRPr lang="en-GB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dirty="0" err="1">
                <a:solidFill>
                  <a:schemeClr val="tx2"/>
                </a:solidFill>
              </a:rPr>
              <a:t>Exome</a:t>
            </a:r>
            <a:r>
              <a:rPr lang="en-GB" sz="2000" dirty="0">
                <a:solidFill>
                  <a:schemeClr val="tx2"/>
                </a:solidFill>
              </a:rPr>
              <a:t>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dirty="0" err="1">
                <a:solidFill>
                  <a:schemeClr val="tx2"/>
                </a:solidFill>
              </a:rPr>
              <a:t>Amplicon</a:t>
            </a:r>
            <a:r>
              <a:rPr lang="en-GB" sz="2000" dirty="0">
                <a:solidFill>
                  <a:schemeClr val="tx2"/>
                </a:solidFill>
              </a:rPr>
              <a:t>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CHIP sequencing     </a:t>
            </a:r>
            <a:endParaRPr lang="en-GB" sz="20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Genotyping by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dirty="0" smtClean="0">
                <a:solidFill>
                  <a:schemeClr val="tx2"/>
                </a:solidFill>
              </a:rPr>
              <a:t>Restriction </a:t>
            </a:r>
            <a:r>
              <a:rPr lang="en-GB" sz="2000" dirty="0">
                <a:solidFill>
                  <a:schemeClr val="tx2"/>
                </a:solidFill>
              </a:rPr>
              <a:t>site associated DNA </a:t>
            </a:r>
            <a:r>
              <a:rPr lang="en-GB" sz="2000" dirty="0" smtClean="0">
                <a:solidFill>
                  <a:schemeClr val="tx2"/>
                </a:solidFill>
              </a:rPr>
              <a:t>sequencing (</a:t>
            </a:r>
            <a:r>
              <a:rPr lang="en-GB" sz="2000" dirty="0" err="1" smtClean="0">
                <a:solidFill>
                  <a:schemeClr val="tx2"/>
                </a:solidFill>
              </a:rPr>
              <a:t>RADseq</a:t>
            </a:r>
            <a:r>
              <a:rPr lang="en-GB" sz="2000" dirty="0" smtClean="0">
                <a:solidFill>
                  <a:schemeClr val="tx2"/>
                </a:solidFill>
              </a:rPr>
              <a:t>) </a:t>
            </a:r>
            <a:endParaRPr lang="en-GB" sz="2000" dirty="0">
              <a:solidFill>
                <a:schemeClr val="tx2"/>
              </a:solidFill>
            </a:endParaRPr>
          </a:p>
          <a:p>
            <a:endParaRPr lang="en-GB" sz="2000" b="1" dirty="0" smtClean="0">
              <a:solidFill>
                <a:schemeClr val="tx2"/>
              </a:solidFill>
            </a:endParaRPr>
          </a:p>
          <a:p>
            <a:r>
              <a:rPr lang="en-GB" sz="2000" dirty="0">
                <a:solidFill>
                  <a:schemeClr val="tx2"/>
                </a:solidFill>
              </a:rPr>
              <a:t/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>
                <a:solidFill>
                  <a:schemeClr val="tx2"/>
                </a:solidFill>
              </a:rPr>
              <a:t> </a:t>
            </a:r>
          </a:p>
          <a:p>
            <a:endParaRPr lang="en-GB" sz="2000" dirty="0" smtClean="0">
              <a:solidFill>
                <a:schemeClr val="tx2"/>
              </a:solidFill>
            </a:endParaRPr>
          </a:p>
          <a:p>
            <a:endParaRPr lang="en-GB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2"/>
              </a:solidFill>
            </a:endParaRPr>
          </a:p>
          <a:p>
            <a:endParaRPr lang="en-GB" u="sng" dirty="0" smtClean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183" y="3507353"/>
            <a:ext cx="978274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>
              <a:solidFill>
                <a:schemeClr val="tx2"/>
              </a:solidFill>
            </a:endParaRPr>
          </a:p>
          <a:p>
            <a:endParaRPr lang="en-GB" sz="2000" b="1" dirty="0" smtClean="0">
              <a:solidFill>
                <a:schemeClr val="tx2"/>
              </a:solidFill>
            </a:endParaRPr>
          </a:p>
          <a:p>
            <a:r>
              <a:rPr lang="en-GB" sz="2000" b="1" dirty="0" smtClean="0">
                <a:solidFill>
                  <a:schemeClr val="tx2"/>
                </a:solidFill>
              </a:rPr>
              <a:t>RNA Sequencing</a:t>
            </a:r>
            <a:endParaRPr lang="en-GB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i="1" dirty="0">
                <a:solidFill>
                  <a:schemeClr val="tx2"/>
                </a:solidFill>
              </a:rPr>
              <a:t>De novo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sz="2000" dirty="0" err="1">
                <a:solidFill>
                  <a:schemeClr val="tx2"/>
                </a:solidFill>
              </a:rPr>
              <a:t>transcriptome</a:t>
            </a:r>
            <a:r>
              <a:rPr lang="en-GB" sz="2000" dirty="0">
                <a:solidFill>
                  <a:schemeClr val="tx2"/>
                </a:solidFill>
              </a:rPr>
              <a:t>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dirty="0" smtClean="0">
                <a:solidFill>
                  <a:schemeClr val="tx2"/>
                </a:solidFill>
              </a:rPr>
              <a:t>Total </a:t>
            </a:r>
            <a:r>
              <a:rPr lang="en-GB" sz="2000" dirty="0">
                <a:solidFill>
                  <a:schemeClr val="tx2"/>
                </a:solidFill>
              </a:rPr>
              <a:t>RNA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    </a:t>
            </a:r>
            <a:r>
              <a:rPr lang="en-GB" sz="2000" dirty="0" smtClean="0">
                <a:solidFill>
                  <a:schemeClr val="tx2"/>
                </a:solidFill>
              </a:rPr>
              <a:t>mRNA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/>
                </a:solidFill>
              </a:rPr>
              <a:t>    Small </a:t>
            </a:r>
            <a:r>
              <a:rPr lang="en-GB" sz="2000" dirty="0">
                <a:solidFill>
                  <a:schemeClr val="tx2"/>
                </a:solidFill>
              </a:rPr>
              <a:t>RNA </a:t>
            </a:r>
            <a:r>
              <a:rPr lang="en-GB" sz="2000" dirty="0" smtClean="0">
                <a:solidFill>
                  <a:schemeClr val="tx2"/>
                </a:solidFill>
              </a:rPr>
              <a:t>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sz="2000" dirty="0" smtClean="0">
                <a:solidFill>
                  <a:schemeClr val="tx2"/>
                </a:solidFill>
              </a:rPr>
              <a:t>   Low input RNA</a:t>
            </a:r>
            <a:endParaRPr lang="en-GB" sz="2000" dirty="0">
              <a:solidFill>
                <a:schemeClr val="tx2"/>
              </a:solidFill>
            </a:endParaRPr>
          </a:p>
          <a:p>
            <a:r>
              <a:rPr lang="en-GB" sz="2000" dirty="0">
                <a:solidFill>
                  <a:schemeClr val="tx2"/>
                </a:solidFill>
              </a:rPr>
              <a:t/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>
                <a:solidFill>
                  <a:schemeClr val="tx2"/>
                </a:solidFill>
              </a:rPr>
              <a:t> </a:t>
            </a:r>
          </a:p>
          <a:p>
            <a:endParaRPr lang="en-GB" sz="2000" dirty="0" smtClean="0">
              <a:solidFill>
                <a:schemeClr val="tx2"/>
              </a:solidFill>
            </a:endParaRPr>
          </a:p>
          <a:p>
            <a:endParaRPr lang="en-GB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2"/>
              </a:solidFill>
            </a:endParaRPr>
          </a:p>
          <a:p>
            <a:endParaRPr lang="en-GB" u="sng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1" descr="\\Nbi-cfs2\tgac_documents\TGAC Presentations\Posters\CCC_Sequencing_visuals_poster\CCC pics\miscant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97" y="3285309"/>
            <a:ext cx="1113064" cy="1295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5" descr="\\Nbi-cfs2\tgac_documents\TGAC Presentations\Posters\CCC_Sequencing_visuals_poster\CCC pics\Medicago.truncul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1556930"/>
            <a:ext cx="1223962" cy="1191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4" descr="\\Nbi-cfs2\tgac_documents\TGAC Presentations\Posters\CCC_Sequencing_visuals_poster\CCC pics\oa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92" y="2590528"/>
            <a:ext cx="1151844" cy="766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6" descr="\\Nbi-cfs2\tgac_documents\TGAC Presentations\Posters\CCC_Sequencing_visuals_poster\CCC pics\Biting_Mid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16" y="5642338"/>
            <a:ext cx="1619250" cy="1215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8" descr="\\Nbi-cfs2\tgac_documents\TGAC Presentations\Posters\CCC_Sequencing_visuals_poster\CCC pics\White_Campi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65" y="0"/>
            <a:ext cx="2101623" cy="1486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2" descr="\\Nbi-cfs2\tgac_documents\TGAC Presentations\Posters\CCC_Sequencing_visuals_poster\CCC pics\Adult amphioxu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5280"/>
          <a:stretch>
            <a:fillRect/>
          </a:stretch>
        </p:blipFill>
        <p:spPr bwMode="auto">
          <a:xfrm rot="10800000" flipV="1">
            <a:off x="4859791" y="5445579"/>
            <a:ext cx="1224643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3" descr="\\Nbi-cfs2\tgac_documents\TGAC Presentations\Posters\CCC_Sequencing_visuals_poster\CCC pics\Arabidopsis_thalian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060666"/>
            <a:ext cx="1440316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9" descr="\\Nbi-cfs2\tgac_documents\TGAC Presentations\Posters\CCC_Sequencing_visuals_poster\CCC pics\Chloroplast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93" y="1052377"/>
            <a:ext cx="1511754" cy="109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0" descr="\\Nbi-cfs2\tgac_documents\TGAC Presentations\Posters\CCC_Sequencing_visuals_poster\CCC pics\Colletotrichum_acutatum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2637065"/>
            <a:ext cx="1655989" cy="1049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1" descr="\\Nbi-cfs2\tgac_documents\TGAC Presentations\Posters\CCC_Sequencing_visuals_poster\CCC pics\cyprinus_carpi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t="8829" r="5148"/>
          <a:stretch>
            <a:fillRect/>
          </a:stretch>
        </p:blipFill>
        <p:spPr bwMode="auto">
          <a:xfrm>
            <a:off x="4859791" y="6165669"/>
            <a:ext cx="1224643" cy="692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2" descr="\\Nbi-cfs2\tgac_documents\TGAC Presentations\Posters\CCC_Sequencing_visuals_poster\CCC pics\Dairy_Cows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9897"/>
            <a:ext cx="2267631" cy="1551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\\Nbi-cfs2\tgac_documents\TGAC Presentations\Posters\CCC_Sequencing_visuals_poster\CCC pics\mic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801"/>
            <a:ext cx="1979839" cy="101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\\Nbi-cfs2\tgac_documents\TGAC Presentations\Posters\CCC_Sequencing_visuals_poster\CCC pics\feline immunodeficiency viru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77" y="2205174"/>
            <a:ext cx="1411061" cy="935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\\Nbi-cfs2\tgac_documents\TGAC Presentations\Posters\CCC_Sequencing_visuals_poster\CCC pics\Fission yeast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920" y="2708910"/>
            <a:ext cx="1296080" cy="1036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\\Nbi-cfs2\tgac_documents\TGAC Presentations\Posters\CCC_Sequencing_visuals_poster\CCC pics\Fragilariopsis cylindru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681" cy="105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8" descr="\\Nbi-cfs2\tgac_documents\TGAC Presentations\Posters\CCC_Sequencing_visuals_poster\CCC pics\Glomus intraradices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690" r="7896"/>
          <a:stretch>
            <a:fillRect/>
          </a:stretch>
        </p:blipFill>
        <p:spPr bwMode="auto">
          <a:xfrm>
            <a:off x="6516461" y="3572692"/>
            <a:ext cx="1296081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9" descr="\\Nbi-cfs2\tgac_documents\TGAC Presentations\Posters\CCC_Sequencing_visuals_poster\CCC pics\Heliconius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5"/>
          <a:stretch>
            <a:fillRect/>
          </a:stretch>
        </p:blipFill>
        <p:spPr bwMode="auto">
          <a:xfrm>
            <a:off x="7596188" y="5085534"/>
            <a:ext cx="1547812" cy="1007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20" descr="\\Nbi-cfs2\tgac_documents\TGAC Presentations\Posters\CCC_Sequencing_visuals_poster\CCC pics\human_urothelium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174"/>
            <a:ext cx="1542370" cy="935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21" descr="\\Nbi-cfs2\tgac_documents\TGAC Presentations\Posters\CCC_Sequencing_visuals_poster\CCC pics\'Immortal' jellyfish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23" y="3500846"/>
            <a:ext cx="1403577" cy="9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22" descr="\\Nbi-cfs2\tgac_documents\TGAC Presentations\Posters\CCC_Sequencing_visuals_poster\CCC pics\Influenza_virus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6" y="0"/>
            <a:ext cx="1296081" cy="110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24" descr="\\Nbi-cfs2\tgac_documents\TGAC Presentations\Posters\CCC_Sequencing_visuals_poster\CCC pics\Listeria-monocytogenes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377"/>
            <a:ext cx="1259341" cy="1166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26" descr="\\Nbi-cfs2\tgac_documents\TGAC Presentations\Posters\CCC_Sequencing_visuals_poster\CCC pics\Vicia_faba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56" y="1485084"/>
            <a:ext cx="1305605" cy="1223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29" descr="\\Nbi-cfs2\tgac_documents\TGAC Presentations\Posters\CCC_Sequencing_visuals_poster\CCC pics\Whitefly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>
            <a:fillRect/>
          </a:stretch>
        </p:blipFill>
        <p:spPr bwMode="auto">
          <a:xfrm>
            <a:off x="7596188" y="5991770"/>
            <a:ext cx="1547812" cy="866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32" descr="\\Nbi-cfs2\tgac_documents\TGAC Presentations\Posters\CCC_Sequencing_visuals_poster\CCC pics\Myzus_periscae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640580"/>
            <a:ext cx="864054" cy="1015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35" descr="\\Nbi-cfs2\tgac_documents\TGAC Presentations\Posters\CCC_Sequencing_visuals_poster\CCC pics\pea-plant-in-bloom-lr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14" y="0"/>
            <a:ext cx="1134156" cy="1700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2" name="Picture 37" descr="\\Nbi-cfs2\tgac_documents\TGAC Presentations\Posters\CCC_Sequencing_visuals_poster\CCC pics\Physcomitrella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66" y="0"/>
            <a:ext cx="1403577" cy="105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Picture 38" descr="\\Nbi-cfs2\tgac_documents\TGAC Presentations\Posters\CCC_Sequencing_visuals_poster\CCC pics\Pseudomonas_aeruginosa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42" y="1052377"/>
            <a:ext cx="1656669" cy="1163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4" name="Picture 39" descr="\\Nbi-cfs2\tgac_documents\TGAC Presentations\Posters\CCC_Sequencing_visuals_poster\CCC pics\red_clover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45" y="0"/>
            <a:ext cx="1113744" cy="148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5" name="Picture 42" descr="\\Nbi-cfs2\tgac_documents\TGAC Presentations\Posters\CCC_Sequencing_visuals_poster\CCC pics\Tomato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134" y="0"/>
            <a:ext cx="1296080" cy="1620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6" name="Picture 43" descr="\\Nbi-cfs2\tgac_documents\TGAC Presentations\Posters\CCC_Sequencing_visuals_poster\CCC pics\Turkey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r="11563"/>
          <a:stretch>
            <a:fillRect/>
          </a:stretch>
        </p:blipFill>
        <p:spPr bwMode="auto">
          <a:xfrm>
            <a:off x="1691368" y="5589270"/>
            <a:ext cx="1656670" cy="126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7" name="Picture 40" descr="\\Nbi-cfs2\tgac_documents\TGAC Presentations\Posters\CCC_Sequencing_visuals_poster\CCC pics\Salix_viminalis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485084"/>
            <a:ext cx="1583871" cy="11879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8" name="Picture 30" descr="\\Nbi-cfs2\tgac_documents\TGAC Presentations\Posters\CCC_Sequencing_visuals_poster\CCC pics\miniature_daschsund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9270"/>
            <a:ext cx="1691368" cy="126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9" name="Picture 13" descr="\\Nbi-cfs2\tgac_documents\TGAC Presentations\Posters\CCC_Sequencing_visuals_poster\CCC pics\Fasciola_hepatica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6355" b="14868"/>
          <a:stretch>
            <a:fillRect/>
          </a:stretch>
        </p:blipFill>
        <p:spPr bwMode="auto">
          <a:xfrm>
            <a:off x="5508172" y="4580981"/>
            <a:ext cx="1512434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0" name="Picture 5" descr="\\Nbi-cfs2\tgac_documents\TGAC Presentations\Posters\CCC_Sequencing_visuals_poster\CCC pics\beetle_late_instar_larva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4" b="5852"/>
          <a:stretch>
            <a:fillRect/>
          </a:stretch>
        </p:blipFill>
        <p:spPr bwMode="auto">
          <a:xfrm>
            <a:off x="7812541" y="4365444"/>
            <a:ext cx="1331459" cy="791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1" name="Picture 4" descr="\\Nbi-cfs2\tgac_documents\TGAC Presentations\Posters\CCC_Sequencing_visuals_poster\CCC pics\Barley.jp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485084"/>
            <a:ext cx="791936" cy="1182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2" name="Picture 41" descr="\\Nbi-cfs2\tgac_documents\TGAC Presentations\Posters\CCC_Sequencing_visuals_poster\CCC pics\Sepia_officinalis.jp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>
            <a:fillRect/>
          </a:stretch>
        </p:blipFill>
        <p:spPr bwMode="auto">
          <a:xfrm>
            <a:off x="3852182" y="4365444"/>
            <a:ext cx="1728107" cy="1258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3" name="Picture 23" descr="\\Nbi-cfs2\tgac_documents\TGAC Presentations\Posters\CCC_Sequencing_visuals_poster\CCC pics\Kentish_plover.jp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31" y="4365444"/>
            <a:ext cx="1655989" cy="1240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Picture 8" descr="\\Nbi-cfs2\tgac_documents\TGAC Presentations\Posters\CCC_Sequencing_visuals_poster\CCC pics\chicken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>
            <a:fillRect/>
          </a:stretch>
        </p:blipFill>
        <p:spPr bwMode="auto">
          <a:xfrm>
            <a:off x="3348038" y="5592536"/>
            <a:ext cx="1511754" cy="1265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Picture 33" descr="\\Nbi-cfs2\tgac_documents\TGAC Presentations\Posters\CCC_Sequencing_visuals_poster\CCC pics\naked_mole_rat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04" y="3140801"/>
            <a:ext cx="1872343" cy="1246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6" name="Picture 27" descr="\\Nbi-cfs2\tgac_documents\TGAC Presentations\Posters\CCC_Sequencing_visuals_poster\CCC pics\Wheat.jp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8" y="3104878"/>
            <a:ext cx="2016579" cy="1260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7" descr="\\Nbi-cfs2\tgac_documents\TGAC Presentations\Posters\CCC_Sequencing_visuals_poster\CCC pics\Brassica_napus.jp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36" y="1485084"/>
            <a:ext cx="1119868" cy="180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0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4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66291" y="25449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Sample Quality </a:t>
            </a:r>
            <a:r>
              <a:rPr lang="en-US" sz="2800" b="1" dirty="0" smtClean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Control</a:t>
            </a:r>
            <a:endParaRPr lang="en-US" sz="2800" b="1" dirty="0">
              <a:solidFill>
                <a:srgbClr val="C00000"/>
              </a:solidFill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sz="2400" dirty="0" smtClean="0">
                <a:solidFill>
                  <a:schemeClr val="tx2"/>
                </a:solidFill>
                <a:latin typeface="+mn-lt"/>
              </a:rPr>
              <a:t>Two major important factors:</a:t>
            </a:r>
          </a:p>
          <a:p>
            <a:pPr>
              <a:buNone/>
            </a:pPr>
            <a:endParaRPr lang="en-GB" sz="2400" dirty="0" smtClean="0">
              <a:solidFill>
                <a:schemeClr val="tx2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tx2"/>
                </a:solidFill>
                <a:latin typeface="+mn-lt"/>
              </a:rPr>
              <a:t>Quality</a:t>
            </a:r>
          </a:p>
          <a:p>
            <a:pPr lvl="2"/>
            <a:r>
              <a:rPr lang="en-GB" dirty="0" smtClean="0">
                <a:solidFill>
                  <a:schemeClr val="tx2"/>
                </a:solidFill>
              </a:rPr>
              <a:t>DNA: RNA free, High molecular weight, free of contaminants such as Ethanol, Phenol, proteins</a:t>
            </a:r>
          </a:p>
          <a:p>
            <a:pPr lvl="2"/>
            <a:r>
              <a:rPr lang="en-GB" dirty="0" smtClean="0">
                <a:solidFill>
                  <a:schemeClr val="tx2"/>
                </a:solidFill>
              </a:rPr>
              <a:t>RNA: clean (not degraded), stored at -80</a:t>
            </a:r>
            <a:r>
              <a:rPr lang="en-GB" baseline="30000" dirty="0" smtClean="0">
                <a:solidFill>
                  <a:schemeClr val="tx2"/>
                </a:solidFill>
              </a:rPr>
              <a:t>o</a:t>
            </a:r>
            <a:r>
              <a:rPr lang="en-GB" dirty="0" smtClean="0">
                <a:solidFill>
                  <a:schemeClr val="tx2"/>
                </a:solidFill>
              </a:rPr>
              <a:t>C</a:t>
            </a:r>
          </a:p>
          <a:p>
            <a:pPr lvl="2"/>
            <a:endParaRPr lang="en-GB" dirty="0" smtClean="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tx2"/>
                </a:solidFill>
                <a:latin typeface="+mn-lt"/>
              </a:rPr>
              <a:t>Quantity</a:t>
            </a:r>
          </a:p>
          <a:p>
            <a:pPr lvl="2"/>
            <a:r>
              <a:rPr lang="en-GB" dirty="0" smtClean="0">
                <a:solidFill>
                  <a:schemeClr val="tx2"/>
                </a:solidFill>
              </a:rPr>
              <a:t>Appropriate quantification essential</a:t>
            </a:r>
          </a:p>
          <a:p>
            <a:pPr lvl="2"/>
            <a:r>
              <a:rPr lang="en-GB" dirty="0" err="1" smtClean="0">
                <a:solidFill>
                  <a:schemeClr val="tx2"/>
                </a:solidFill>
              </a:rPr>
              <a:t>Nanodrop</a:t>
            </a:r>
            <a:r>
              <a:rPr lang="en-GB" dirty="0" smtClean="0">
                <a:solidFill>
                  <a:schemeClr val="tx2"/>
                </a:solidFill>
              </a:rPr>
              <a:t> versus </a:t>
            </a:r>
            <a:r>
              <a:rPr lang="en-GB" dirty="0" err="1" smtClean="0">
                <a:solidFill>
                  <a:schemeClr val="tx2"/>
                </a:solidFill>
              </a:rPr>
              <a:t>Qubit</a:t>
            </a:r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pPr lvl="1"/>
            <a:endParaRPr lang="en-GB" dirty="0" smtClean="0">
              <a:solidFill>
                <a:schemeClr val="tx1"/>
              </a:solidFill>
            </a:endParaRPr>
          </a:p>
          <a:p>
            <a:pPr lvl="1">
              <a:buNone/>
            </a:pP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66291" y="25449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Sample Quality </a:t>
            </a:r>
            <a:r>
              <a:rPr lang="en-US" sz="2800" b="1" dirty="0" smtClean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Control</a:t>
            </a:r>
            <a:endParaRPr lang="en-US" sz="2800" b="1" dirty="0">
              <a:solidFill>
                <a:srgbClr val="C00000"/>
              </a:solidFill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27" y="860049"/>
            <a:ext cx="8352928" cy="431135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812904" y="269284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FF0000"/>
                </a:solidFill>
              </a:rPr>
              <a:t>X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6216" y="269284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dirty="0" smtClean="0">
                <a:solidFill>
                  <a:srgbClr val="00B05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800" dirty="0" smtClean="0">
              <a:solidFill>
                <a:srgbClr val="00B050"/>
              </a:solidFill>
              <a:latin typeface="Calibri" pitchFamily="34" charset="0"/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89002"/>
              </p:ext>
            </p:extLst>
          </p:nvPr>
        </p:nvGraphicFramePr>
        <p:xfrm>
          <a:off x="1051767" y="2320917"/>
          <a:ext cx="7488832" cy="3672408"/>
        </p:xfrm>
        <a:graphic>
          <a:graphicData uri="http://schemas.openxmlformats.org/drawingml/2006/table">
            <a:tbl>
              <a:tblPr/>
              <a:tblGrid>
                <a:gridCol w="1988370"/>
                <a:gridCol w="2710505"/>
                <a:gridCol w="2789957"/>
              </a:tblGrid>
              <a:tr h="505648">
                <a:tc>
                  <a:txBody>
                    <a:bodyPr/>
                    <a:lstStyle/>
                    <a:p>
                      <a:r>
                        <a:rPr lang="en-GB" sz="1100" dirty="0"/>
                        <a:t/>
                      </a:r>
                      <a:br>
                        <a:rPr lang="en-GB" sz="1100" dirty="0"/>
                      </a:br>
                      <a:endParaRPr lang="en-GB" sz="1100" dirty="0"/>
                    </a:p>
                  </a:txBody>
                  <a:tcPr marL="8080" marR="8080" marT="4040" marB="4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 smtClean="0"/>
                        <a:t>NanoDrop</a:t>
                      </a:r>
                      <a:r>
                        <a:rPr lang="en-GB" sz="1200" b="1" dirty="0" smtClean="0"/>
                        <a:t>® ND-1000</a:t>
                      </a:r>
                      <a:r>
                        <a:rPr lang="en-GB" sz="1200" dirty="0"/>
                        <a:t/>
                      </a:r>
                      <a:br>
                        <a:rPr lang="en-GB" sz="1200" dirty="0"/>
                      </a:br>
                      <a:endParaRPr lang="en-GB" sz="1200" dirty="0"/>
                    </a:p>
                  </a:txBody>
                  <a:tcPr marL="8080" marR="8080" marT="4040" marB="4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 smtClean="0"/>
                        <a:t>Qubit</a:t>
                      </a:r>
                      <a:r>
                        <a:rPr lang="en-GB" sz="1200" b="1" dirty="0" smtClean="0"/>
                        <a:t>® 2.0 </a:t>
                      </a:r>
                      <a:r>
                        <a:rPr lang="en-GB" sz="1200" b="1" dirty="0" err="1" smtClean="0"/>
                        <a:t>Fluorometer</a:t>
                      </a:r>
                      <a:r>
                        <a:rPr lang="en-GB" sz="1200" dirty="0"/>
                        <a:t/>
                      </a:r>
                      <a:br>
                        <a:rPr lang="en-GB" sz="1200" dirty="0"/>
                      </a:br>
                      <a:endParaRPr lang="en-GB" sz="1200" dirty="0"/>
                    </a:p>
                  </a:txBody>
                  <a:tcPr marL="8080" marR="8080" marT="4040" marB="4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9087">
                <a:tc>
                  <a:txBody>
                    <a:bodyPr/>
                    <a:lstStyle/>
                    <a:p>
                      <a:r>
                        <a:rPr lang="en-GB" sz="1200" b="1" dirty="0" err="1"/>
                        <a:t>Quantitation</a:t>
                      </a:r>
                      <a:r>
                        <a:rPr lang="en-GB" sz="1200" b="1" dirty="0"/>
                        <a:t> Method</a:t>
                      </a:r>
                      <a:r>
                        <a:rPr lang="en-GB" sz="1200" dirty="0"/>
                        <a:t/>
                      </a:r>
                      <a:br>
                        <a:rPr lang="en-GB" sz="1200" dirty="0"/>
                      </a:b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UV absorbance measurements (measures 260nm/280nm ratio)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Fluorescence-based dyes that bind specifically to DNA, RNA or protein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21659">
                <a:tc>
                  <a:txBody>
                    <a:bodyPr/>
                    <a:lstStyle/>
                    <a:p>
                      <a:r>
                        <a:rPr lang="en-GB" sz="1200" b="1" dirty="0"/>
                        <a:t>Selectivity for DNA or RNA</a:t>
                      </a:r>
                      <a:r>
                        <a:rPr lang="en-GB" sz="1200" dirty="0"/>
                        <a:t/>
                      </a:r>
                      <a:br>
                        <a:rPr lang="en-GB" sz="1200" dirty="0"/>
                      </a:b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Results for samples containing both DNA and RNA are non discriminatory—you cannot distinguish one from the other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Accurately measure both DNA and RNA in the same sample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3007">
                <a:tc>
                  <a:txBody>
                    <a:bodyPr/>
                    <a:lstStyle/>
                    <a:p>
                      <a:r>
                        <a:rPr lang="en-GB" sz="1200" b="1"/>
                        <a:t>Accuracy and Precision at Low Concentrations</a:t>
                      </a:r>
                      <a:r>
                        <a:rPr lang="en-GB" sz="1200"/>
                        <a:t/>
                      </a:r>
                      <a:br>
                        <a:rPr lang="en-GB" sz="1200"/>
                      </a:br>
                      <a:endParaRPr lang="en-GB" sz="120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Significantly overestimates the measurement with the same sample—variation is often high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Accurately </a:t>
                      </a:r>
                      <a:r>
                        <a:rPr lang="en-GB" sz="1200" dirty="0" err="1" smtClean="0"/>
                        <a:t>quantitates</a:t>
                      </a:r>
                      <a:r>
                        <a:rPr lang="en-GB" sz="1200" dirty="0" smtClean="0"/>
                        <a:t> DNA in samples with concentrations as low as 10 pg/</a:t>
                      </a:r>
                      <a:r>
                        <a:rPr lang="en-GB" sz="1200" dirty="0" err="1" smtClean="0"/>
                        <a:t>μL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3007">
                <a:tc>
                  <a:txBody>
                    <a:bodyPr/>
                    <a:lstStyle/>
                    <a:p>
                      <a:r>
                        <a:rPr lang="en-GB" sz="1200" b="1" dirty="0"/>
                        <a:t>Sensitivity and Range</a:t>
                      </a:r>
                      <a:r>
                        <a:rPr lang="en-GB" sz="1200" dirty="0"/>
                        <a:t/>
                      </a:r>
                      <a:br>
                        <a:rPr lang="en-GB" sz="1200" dirty="0"/>
                      </a:b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/>
                        <a:t>Covers a sample concentration range of 2 </a:t>
                      </a:r>
                      <a:r>
                        <a:rPr lang="en-GB" sz="1200" dirty="0" err="1" smtClean="0"/>
                        <a:t>ng</a:t>
                      </a:r>
                      <a:r>
                        <a:rPr lang="en-GB" sz="1200" dirty="0" smtClean="0"/>
                        <a:t>/</a:t>
                      </a:r>
                      <a:r>
                        <a:rPr lang="en-GB" sz="1200" dirty="0" err="1" smtClean="0"/>
                        <a:t>μL</a:t>
                      </a:r>
                      <a:r>
                        <a:rPr lang="en-GB" sz="1200" dirty="0" smtClean="0"/>
                        <a:t> to 15 </a:t>
                      </a:r>
                      <a:r>
                        <a:rPr lang="en-GB" sz="1200" dirty="0" err="1" smtClean="0"/>
                        <a:t>μg</a:t>
                      </a:r>
                      <a:r>
                        <a:rPr lang="en-GB" sz="1200" dirty="0" smtClean="0"/>
                        <a:t>/</a:t>
                      </a:r>
                      <a:r>
                        <a:rPr lang="en-GB" sz="1200" dirty="0" err="1" smtClean="0"/>
                        <a:t>μL</a:t>
                      </a:r>
                      <a:r>
                        <a:rPr lang="en-GB" sz="1200" dirty="0" smtClean="0"/>
                        <a:t/>
                      </a:r>
                      <a:br>
                        <a:rPr lang="en-GB" sz="1200" dirty="0" smtClean="0"/>
                      </a:b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Tolerates 1–20 </a:t>
                      </a:r>
                      <a:r>
                        <a:rPr lang="en-GB" sz="1200" dirty="0" err="1" smtClean="0"/>
                        <a:t>μL</a:t>
                      </a:r>
                      <a:r>
                        <a:rPr lang="en-GB" sz="1200" dirty="0" smtClean="0"/>
                        <a:t> of sample. The effective range covers a sample concentration range of  10 pg/</a:t>
                      </a:r>
                      <a:r>
                        <a:rPr lang="en-GB" sz="1200" dirty="0" err="1" smtClean="0"/>
                        <a:t>μL</a:t>
                      </a:r>
                      <a:r>
                        <a:rPr lang="en-GB" sz="1200" dirty="0" smtClean="0"/>
                        <a:t> to 1 </a:t>
                      </a:r>
                      <a:r>
                        <a:rPr lang="en-GB" sz="1200" dirty="0" err="1" smtClean="0"/>
                        <a:t>μg</a:t>
                      </a:r>
                      <a:r>
                        <a:rPr lang="en-GB" sz="1200" dirty="0" smtClean="0"/>
                        <a:t>/</a:t>
                      </a:r>
                      <a:r>
                        <a:rPr lang="en-GB" sz="1200" dirty="0" err="1" smtClean="0"/>
                        <a:t>μL</a:t>
                      </a:r>
                      <a:r>
                        <a:rPr lang="en-GB" sz="1200" dirty="0" smtClean="0"/>
                        <a:t> DNA</a:t>
                      </a:r>
                      <a:endParaRPr lang="en-GB" sz="1200" dirty="0"/>
                    </a:p>
                  </a:txBody>
                  <a:tcPr marL="8080" marR="8080" marT="4040" marB="40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1354" y="809306"/>
            <a:ext cx="1296144" cy="150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6483" y="1030373"/>
            <a:ext cx="1891230" cy="126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96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err="1" smtClean="0">
                <a:solidFill>
                  <a:srgbClr val="C00000"/>
                </a:solidFill>
              </a:rPr>
              <a:t>Qubit</a:t>
            </a:r>
            <a:r>
              <a:rPr lang="en-GB" sz="2800" b="1" dirty="0" smtClean="0">
                <a:solidFill>
                  <a:srgbClr val="C00000"/>
                </a:solidFill>
              </a:rPr>
              <a:t> / Plate Reader – DNA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5536" y="950143"/>
            <a:ext cx="8802252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3399"/>
                </a:solidFill>
              </a:rPr>
              <a:t>For new DNA samples the concentration is measured using a Broad Range assay.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srgbClr val="0033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3399"/>
                </a:solidFill>
              </a:rPr>
              <a:t>The concentration must be high enough for the downstream applications of the DNA: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TruSeq</a:t>
            </a:r>
            <a:r>
              <a:rPr lang="en-GB" sz="2200" dirty="0" smtClean="0">
                <a:solidFill>
                  <a:srgbClr val="003399"/>
                </a:solidFill>
              </a:rPr>
              <a:t> DNA – </a:t>
            </a:r>
            <a:r>
              <a:rPr lang="en-GB" sz="2200" b="1" dirty="0" smtClean="0">
                <a:solidFill>
                  <a:srgbClr val="003399"/>
                </a:solidFill>
              </a:rPr>
              <a:t>1ug DNA in 55ul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TruSeq</a:t>
            </a:r>
            <a:r>
              <a:rPr lang="en-GB" sz="2200" dirty="0" smtClean="0">
                <a:solidFill>
                  <a:srgbClr val="003399"/>
                </a:solidFill>
              </a:rPr>
              <a:t> PCR Free – </a:t>
            </a:r>
            <a:r>
              <a:rPr lang="en-GB" sz="2200" b="1" dirty="0" smtClean="0">
                <a:solidFill>
                  <a:srgbClr val="003399"/>
                </a:solidFill>
              </a:rPr>
              <a:t>1ug/2ug DNA</a:t>
            </a:r>
            <a:r>
              <a:rPr lang="en-GB" sz="2200" dirty="0" smtClean="0">
                <a:solidFill>
                  <a:srgbClr val="003399"/>
                </a:solidFill>
              </a:rPr>
              <a:t> </a:t>
            </a:r>
            <a:r>
              <a:rPr lang="en-GB" sz="2200" b="1" dirty="0" smtClean="0">
                <a:solidFill>
                  <a:srgbClr val="003399"/>
                </a:solidFill>
              </a:rPr>
              <a:t>in 55ul</a:t>
            </a:r>
            <a:r>
              <a:rPr lang="en-GB" sz="2200" dirty="0" smtClean="0">
                <a:solidFill>
                  <a:srgbClr val="003399"/>
                </a:solidFill>
              </a:rPr>
              <a:t> (depending on size)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TruSeq</a:t>
            </a:r>
            <a:r>
              <a:rPr lang="en-GB" sz="2200" dirty="0" smtClean="0">
                <a:solidFill>
                  <a:srgbClr val="003399"/>
                </a:solidFill>
              </a:rPr>
              <a:t> Nano – </a:t>
            </a:r>
            <a:r>
              <a:rPr lang="en-GB" sz="2200" b="1" dirty="0" smtClean="0">
                <a:solidFill>
                  <a:srgbClr val="003399"/>
                </a:solidFill>
              </a:rPr>
              <a:t>100ng/200ng DNA in 55ul</a:t>
            </a:r>
            <a:r>
              <a:rPr lang="en-GB" sz="2200" dirty="0" smtClean="0">
                <a:solidFill>
                  <a:srgbClr val="003399"/>
                </a:solidFill>
              </a:rPr>
              <a:t> (depending on size)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Nextera</a:t>
            </a:r>
            <a:r>
              <a:rPr lang="en-GB" sz="2200" dirty="0" smtClean="0">
                <a:solidFill>
                  <a:srgbClr val="003399"/>
                </a:solidFill>
              </a:rPr>
              <a:t> XT – </a:t>
            </a:r>
            <a:r>
              <a:rPr lang="en-GB" sz="2200" b="1" dirty="0" smtClean="0">
                <a:solidFill>
                  <a:srgbClr val="003399"/>
                </a:solidFill>
              </a:rPr>
              <a:t>1ng DNA in 5ul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Nextera</a:t>
            </a:r>
            <a:r>
              <a:rPr lang="en-GB" sz="2200" dirty="0" smtClean="0">
                <a:solidFill>
                  <a:srgbClr val="003399"/>
                </a:solidFill>
              </a:rPr>
              <a:t> Mate Pair – </a:t>
            </a:r>
            <a:r>
              <a:rPr lang="en-GB" sz="2200" b="1" dirty="0" smtClean="0">
                <a:solidFill>
                  <a:srgbClr val="003399"/>
                </a:solidFill>
              </a:rPr>
              <a:t>4-15ug DNA in 100ul </a:t>
            </a:r>
            <a:r>
              <a:rPr lang="en-GB" sz="2200" dirty="0" smtClean="0">
                <a:solidFill>
                  <a:srgbClr val="003399"/>
                </a:solidFill>
              </a:rPr>
              <a:t>(depending on size)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rgbClr val="003399"/>
                </a:solidFill>
              </a:rPr>
              <a:t>KAPA Library Prep – </a:t>
            </a:r>
            <a:r>
              <a:rPr lang="en-GB" sz="2200" b="1" dirty="0" smtClean="0">
                <a:solidFill>
                  <a:srgbClr val="003399"/>
                </a:solidFill>
              </a:rPr>
              <a:t>1ug DNA in 55ul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NEBNext</a:t>
            </a:r>
            <a:r>
              <a:rPr lang="en-GB" sz="2200" dirty="0" smtClean="0">
                <a:solidFill>
                  <a:srgbClr val="003399"/>
                </a:solidFill>
              </a:rPr>
              <a:t> Library Prep – </a:t>
            </a:r>
            <a:r>
              <a:rPr lang="en-GB" sz="2200" b="1" dirty="0" smtClean="0">
                <a:solidFill>
                  <a:srgbClr val="003399"/>
                </a:solidFill>
              </a:rPr>
              <a:t>1-5ug DNA in 55ul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rgbClr val="003399"/>
                </a:solidFill>
              </a:rPr>
              <a:t>NEBNext</a:t>
            </a:r>
            <a:r>
              <a:rPr lang="en-GB" sz="2200" dirty="0" smtClean="0">
                <a:solidFill>
                  <a:srgbClr val="003399"/>
                </a:solidFill>
              </a:rPr>
              <a:t> Ultra Library Prep – </a:t>
            </a:r>
            <a:r>
              <a:rPr lang="en-GB" sz="2200" b="1" dirty="0" smtClean="0">
                <a:solidFill>
                  <a:srgbClr val="003399"/>
                </a:solidFill>
              </a:rPr>
              <a:t>5ng-1ug DNA in 55ul</a:t>
            </a:r>
          </a:p>
          <a:p>
            <a:pPr marL="0" indent="0">
              <a:buFont typeface="Arial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158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95536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err="1" smtClean="0">
                <a:solidFill>
                  <a:srgbClr val="C00000"/>
                </a:solidFill>
              </a:rPr>
              <a:t>Qubit</a:t>
            </a:r>
            <a:r>
              <a:rPr lang="en-GB" sz="2800" b="1" dirty="0" smtClean="0">
                <a:solidFill>
                  <a:srgbClr val="C00000"/>
                </a:solidFill>
              </a:rPr>
              <a:t> / Plate Reader – RNA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For new RNA samples the concentration is measured using an RNA assay.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The concentration must be high enough for the downstream applications of the RNA: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3399"/>
                </a:solidFill>
              </a:rPr>
              <a:t>TruSeq</a:t>
            </a:r>
            <a:r>
              <a:rPr lang="en-GB" dirty="0" smtClean="0">
                <a:solidFill>
                  <a:srgbClr val="003399"/>
                </a:solidFill>
              </a:rPr>
              <a:t> RNA – </a:t>
            </a:r>
            <a:r>
              <a:rPr lang="en-GB" b="1" dirty="0" smtClean="0">
                <a:solidFill>
                  <a:srgbClr val="003399"/>
                </a:solidFill>
              </a:rPr>
              <a:t>1ug RNA in 50ul</a:t>
            </a:r>
            <a:endParaRPr lang="en-GB" dirty="0">
              <a:solidFill>
                <a:srgbClr val="003399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3399"/>
                </a:solidFill>
              </a:rPr>
              <a:t>Ribo</a:t>
            </a:r>
            <a:r>
              <a:rPr lang="en-GB" dirty="0" smtClean="0">
                <a:solidFill>
                  <a:srgbClr val="003399"/>
                </a:solidFill>
              </a:rPr>
              <a:t> Zero – </a:t>
            </a:r>
            <a:r>
              <a:rPr lang="en-GB" b="1" dirty="0" smtClean="0">
                <a:solidFill>
                  <a:srgbClr val="003399"/>
                </a:solidFill>
              </a:rPr>
              <a:t>2.5ug RNA in a max. of 28ul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15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err="1" smtClean="0">
                <a:solidFill>
                  <a:srgbClr val="C00000"/>
                </a:solidFill>
              </a:rPr>
              <a:t>Qubit</a:t>
            </a:r>
            <a:r>
              <a:rPr lang="en-GB" sz="2800" b="1" dirty="0" smtClean="0">
                <a:solidFill>
                  <a:srgbClr val="C00000"/>
                </a:solidFill>
              </a:rPr>
              <a:t> / Plate Reader – RNA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When measuring the concentration of RNA in RNA samples, the DNA must also be measured using the High Sensitivity assay. </a:t>
            </a:r>
          </a:p>
          <a:p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A significant amount of DNA can have a negative impact on RNA library construction. </a:t>
            </a:r>
          </a:p>
          <a:p>
            <a:endParaRPr lang="en-GB" sz="2400" dirty="0" smtClean="0">
              <a:solidFill>
                <a:srgbClr val="003399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003399"/>
                </a:solidFill>
                <a:latin typeface="+mn-lt"/>
              </a:rPr>
              <a:t>The RNA is passed or failed based on the ratio of DNA to RNA, rather than having a set DNA concentration that would cause a fail. 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360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98669" y="292918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rgbClr val="C00000"/>
                </a:solidFill>
              </a:rPr>
              <a:t>Sample QC – RNA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54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3399"/>
                </a:solidFill>
              </a:rPr>
              <a:t>Performed on either: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3399"/>
                </a:solidFill>
              </a:rPr>
              <a:t>an RNA chip on the GX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3399"/>
                </a:solidFill>
              </a:rPr>
              <a:t>A Nano/Pico chip on the </a:t>
            </a:r>
            <a:r>
              <a:rPr lang="en-GB" dirty="0" err="1" smtClean="0">
                <a:solidFill>
                  <a:srgbClr val="003399"/>
                </a:solidFill>
              </a:rPr>
              <a:t>Bioanalyser</a:t>
            </a:r>
            <a:endParaRPr lang="en-GB" dirty="0" smtClean="0">
              <a:solidFill>
                <a:srgbClr val="003399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dirty="0" smtClean="0">
              <a:solidFill>
                <a:srgbClr val="003399"/>
              </a:solidFill>
            </a:endParaRPr>
          </a:p>
          <a:p>
            <a:r>
              <a:rPr lang="en-GB" dirty="0" smtClean="0">
                <a:solidFill>
                  <a:srgbClr val="003399"/>
                </a:solidFill>
              </a:rPr>
              <a:t>Make sure that the RNA has not degraded and that is it of a good quality.</a:t>
            </a:r>
          </a:p>
          <a:p>
            <a:endParaRPr lang="en-GB" dirty="0" smtClean="0">
              <a:solidFill>
                <a:srgbClr val="003399"/>
              </a:solidFill>
            </a:endParaRPr>
          </a:p>
          <a:p>
            <a:r>
              <a:rPr lang="en-GB" dirty="0" smtClean="0">
                <a:solidFill>
                  <a:srgbClr val="003399"/>
                </a:solidFill>
              </a:rPr>
              <a:t>The RIN number of the RNA should be </a:t>
            </a:r>
            <a:r>
              <a:rPr lang="en-GB" u="sng" dirty="0" smtClean="0">
                <a:solidFill>
                  <a:srgbClr val="003399"/>
                </a:solidFill>
              </a:rPr>
              <a:t>7 or above to </a:t>
            </a:r>
            <a:r>
              <a:rPr lang="en-GB" b="1" u="sng" dirty="0" smtClean="0">
                <a:solidFill>
                  <a:srgbClr val="003399"/>
                </a:solidFill>
              </a:rPr>
              <a:t>PASS</a:t>
            </a:r>
            <a:r>
              <a:rPr lang="en-GB" dirty="0" smtClean="0">
                <a:solidFill>
                  <a:srgbClr val="003399"/>
                </a:solidFill>
              </a:rPr>
              <a:t>, however, the best way to decide if RNA is of good quality is by looking at the trace.</a:t>
            </a:r>
            <a:br>
              <a:rPr lang="en-GB" dirty="0" smtClean="0">
                <a:solidFill>
                  <a:srgbClr val="003399"/>
                </a:solidFill>
              </a:rPr>
            </a:br>
            <a:r>
              <a:rPr lang="en-GB" b="1" dirty="0" smtClean="0">
                <a:solidFill>
                  <a:srgbClr val="003399"/>
                </a:solidFill>
              </a:rPr>
              <a:t>N.B. </a:t>
            </a:r>
            <a:r>
              <a:rPr lang="en-GB" dirty="0" smtClean="0">
                <a:solidFill>
                  <a:srgbClr val="003399"/>
                </a:solidFill>
              </a:rPr>
              <a:t>On occasion the RIN number has been high but the trace may look poor - never solely trust the RIN number.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1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1589</Words>
  <Application>Microsoft Office PowerPoint</Application>
  <PresentationFormat>On-screen Show (4:3)</PresentationFormat>
  <Paragraphs>362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ＭＳ Ｐゴシック</vt:lpstr>
      <vt:lpstr>Arial</vt:lpstr>
      <vt:lpstr>Calibri</vt:lpstr>
      <vt:lpstr>Calibri Light</vt:lpstr>
      <vt:lpstr>Courier New</vt:lpstr>
      <vt:lpstr>Gill Sans</vt:lpstr>
      <vt:lpstr>Noto Serif</vt:lpstr>
      <vt:lpstr>Roboto</vt:lpstr>
      <vt:lpstr>Wingdings</vt:lpstr>
      <vt:lpstr>Zapf Dingbats</vt:lpstr>
      <vt:lpstr>ヒラギノ角ゴ ProN W3</vt:lpstr>
      <vt:lpstr>Office Theme</vt:lpstr>
      <vt:lpstr>1_Custom Design</vt:lpstr>
      <vt:lpstr>4_Custom Design</vt:lpstr>
      <vt:lpstr>3_Custom Design</vt:lpstr>
      <vt:lpstr>2_Custom Design</vt:lpstr>
      <vt:lpstr>Custom Design</vt:lpstr>
      <vt:lpstr>3_Office Theme</vt:lpstr>
      <vt:lpstr>Introduction to Next Generation Sequencing for Metagenomic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Genome Analysis Centre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Schneider-Gricar (TGAC)</dc:creator>
  <cp:lastModifiedBy>Kirsten McLay (TGAC)</cp:lastModifiedBy>
  <cp:revision>125</cp:revision>
  <dcterms:created xsi:type="dcterms:W3CDTF">2013-03-16T21:23:41Z</dcterms:created>
  <dcterms:modified xsi:type="dcterms:W3CDTF">2016-09-19T18:52:52Z</dcterms:modified>
</cp:coreProperties>
</file>